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3"/>
  </p:notesMasterIdLst>
  <p:sldIdLst>
    <p:sldId id="452" r:id="rId6"/>
    <p:sldId id="484" r:id="rId7"/>
    <p:sldId id="453" r:id="rId8"/>
    <p:sldId id="476" r:id="rId9"/>
    <p:sldId id="482" r:id="rId10"/>
    <p:sldId id="487" r:id="rId11"/>
    <p:sldId id="464" r:id="rId12"/>
  </p:sldIdLst>
  <p:sldSz cx="12192000" cy="6858000"/>
  <p:notesSz cx="6797675" cy="9926638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pos="160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vitalia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A71D"/>
    <a:srgbClr val="E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6794A3-59FF-4F6C-8BEC-E4BB6049DB3A}" v="74" dt="2022-01-18T18:38:30.1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 autoAdjust="0"/>
    <p:restoredTop sz="94694"/>
  </p:normalViewPr>
  <p:slideViewPr>
    <p:cSldViewPr>
      <p:cViewPr varScale="1">
        <p:scale>
          <a:sx n="59" d="100"/>
          <a:sy n="59" d="100"/>
        </p:scale>
        <p:origin x="1036" y="60"/>
      </p:cViewPr>
      <p:guideLst>
        <p:guide orient="horz" pos="1071"/>
        <p:guide pos="16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0FA05DD6-C395-9A4F-9865-3C20F80518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2ECA8E13-D659-B745-9F7B-7C563D810C8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7A245DAA-9485-574A-AA2A-17AB393E87B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1984B876-7111-AD48-8BDF-A685BD734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34822" name="Rectangle 6">
            <a:extLst>
              <a:ext uri="{FF2B5EF4-FFF2-40B4-BE49-F238E27FC236}">
                <a16:creationId xmlns:a16="http://schemas.microsoft.com/office/drawing/2014/main" id="{B2042F13-3D68-B045-9F50-A9A02565D66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4823" name="Rectangle 7">
            <a:extLst>
              <a:ext uri="{FF2B5EF4-FFF2-40B4-BE49-F238E27FC236}">
                <a16:creationId xmlns:a16="http://schemas.microsoft.com/office/drawing/2014/main" id="{1326938A-FCF1-D346-8385-449B9D952A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4619BB0-74DD-D84B-97DA-33E5B0FD55B7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7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408768" y="2492375"/>
            <a:ext cx="9082617" cy="2736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19C8F9F-E162-564B-BA70-85441E9EBA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997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222317" y="1628775"/>
            <a:ext cx="2269067" cy="3600450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408767" y="1628775"/>
            <a:ext cx="6610351" cy="3600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03E3EF5-7621-274F-8188-1C00B8F3FFD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52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08768" y="2492375"/>
            <a:ext cx="9082617" cy="2736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E2E06C1-1386-FE40-A8ED-78613D6E2C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01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65738E4-091E-A248-AB9C-B9B65ADC8A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735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408767" y="2492375"/>
            <a:ext cx="4438651" cy="27368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050618" y="2492375"/>
            <a:ext cx="4440767" cy="27368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7C2163-BD96-1845-95D6-7CE61DDF68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086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50387C7-951D-8943-983C-0144700FF3B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22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898747A-2A63-A34D-93D2-110642E513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28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2EA6B47A-B22A-BF4A-8844-60D4337116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884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DB1BDD-3732-684B-9D61-DC31716D64B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749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C8637D5-E0DB-8144-9844-3D7A275525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63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5">
            <a:extLst>
              <a:ext uri="{FF2B5EF4-FFF2-40B4-BE49-F238E27FC236}">
                <a16:creationId xmlns:a16="http://schemas.microsoft.com/office/drawing/2014/main" id="{406F24FB-79C7-CE4E-9385-09EE8159AA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" t="9155" r="11029" b="11919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9DD5EDF0-D772-AE40-BB7A-9B68190034A0}"/>
              </a:ext>
            </a:extLst>
          </p:cNvPr>
          <p:cNvSpPr/>
          <p:nvPr userDrawn="1"/>
        </p:nvSpPr>
        <p:spPr>
          <a:xfrm>
            <a:off x="3071813" y="0"/>
            <a:ext cx="9120187" cy="68580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28" name="CasellaDiTesto 7">
            <a:extLst>
              <a:ext uri="{FF2B5EF4-FFF2-40B4-BE49-F238E27FC236}">
                <a16:creationId xmlns:a16="http://schemas.microsoft.com/office/drawing/2014/main" id="{1FA0FF37-05A3-AD42-A7F2-377763929E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9063" y="95250"/>
            <a:ext cx="1058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400" b="1">
                <a:solidFill>
                  <a:srgbClr val="59A71D"/>
                </a:solidFill>
                <a:cs typeface="Arial" panose="020B0604020202020204" pitchFamily="34" charset="0"/>
              </a:rPr>
              <a:t>PNRR</a:t>
            </a:r>
          </a:p>
        </p:txBody>
      </p:sp>
      <p:sp>
        <p:nvSpPr>
          <p:cNvPr id="1029" name="CasellaDiTesto 8">
            <a:extLst>
              <a:ext uri="{FF2B5EF4-FFF2-40B4-BE49-F238E27FC236}">
                <a16:creationId xmlns:a16="http://schemas.microsoft.com/office/drawing/2014/main" id="{57CA6EFA-3817-BD4C-B553-E507AFBCC8E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9063" y="404813"/>
            <a:ext cx="17129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400">
                <a:solidFill>
                  <a:srgbClr val="59A71D"/>
                </a:solidFill>
                <a:cs typeface="Arial" panose="020B0604020202020204" pitchFamily="34" charset="0"/>
              </a:rPr>
              <a:t>PER L’ECONOMIA</a:t>
            </a:r>
          </a:p>
          <a:p>
            <a:r>
              <a:rPr lang="it-IT" altLang="it-IT" sz="1400">
                <a:solidFill>
                  <a:srgbClr val="59A71D"/>
                </a:solidFill>
                <a:cs typeface="Arial" panose="020B0604020202020204" pitchFamily="34" charset="0"/>
              </a:rPr>
              <a:t>CIRCOLARE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4550453-C48B-4548-88EF-5D3938E61091}"/>
              </a:ext>
            </a:extLst>
          </p:cNvPr>
          <p:cNvSpPr txBox="1"/>
          <p:nvPr userDrawn="1"/>
        </p:nvSpPr>
        <p:spPr>
          <a:xfrm>
            <a:off x="119063" y="6332538"/>
            <a:ext cx="1646237" cy="438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200" dirty="0">
                <a:solidFill>
                  <a:srgbClr val="59A71D"/>
                </a:solidFill>
                <a:cs typeface="Arial" panose="020B0604020202020204" pitchFamily="34" charset="0"/>
              </a:rPr>
              <a:t>Leonardo Procopio</a:t>
            </a:r>
          </a:p>
          <a:p>
            <a:pPr>
              <a:defRPr/>
            </a:pPr>
            <a:r>
              <a:rPr lang="it-IT" sz="1050" i="1" dirty="0">
                <a:solidFill>
                  <a:srgbClr val="59A71D"/>
                </a:solidFill>
                <a:cs typeface="Arial" panose="020B0604020202020204" pitchFamily="34" charset="0"/>
              </a:rPr>
              <a:t>BU Programmi Operativi</a:t>
            </a:r>
            <a:endParaRPr lang="it-IT" sz="1050" dirty="0">
              <a:solidFill>
                <a:srgbClr val="59A71D"/>
              </a:solidFill>
              <a:cs typeface="Arial" panose="020B0604020202020204" pitchFamily="34" charset="0"/>
            </a:endParaRPr>
          </a:p>
        </p:txBody>
      </p:sp>
      <p:sp>
        <p:nvSpPr>
          <p:cNvPr id="1031" name="CasellaDiTesto 10">
            <a:extLst>
              <a:ext uri="{FF2B5EF4-FFF2-40B4-BE49-F238E27FC236}">
                <a16:creationId xmlns:a16="http://schemas.microsoft.com/office/drawing/2014/main" id="{400A162C-B3EB-6E46-A078-8D185844196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9063" y="5372100"/>
            <a:ext cx="26622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100" b="1">
                <a:solidFill>
                  <a:srgbClr val="59A71D"/>
                </a:solidFill>
              </a:rPr>
              <a:t>PRINCIPALI DISPOSIZIONI DI CUI AL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REGOLAMENTO GBER 651/2014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APPLICABILI AGLI AVVISI MITE DEL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15.10.2021 - PROGETTI “FARO” DI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ECONOMIA CIRCOLARE.</a:t>
            </a:r>
            <a:endParaRPr lang="it-IT" altLang="it-IT" sz="1100" b="1">
              <a:solidFill>
                <a:srgbClr val="59A71D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6" r:id="rId1"/>
    <p:sldLayoutId id="2147484597" r:id="rId2"/>
    <p:sldLayoutId id="2147484598" r:id="rId3"/>
    <p:sldLayoutId id="2147484599" r:id="rId4"/>
    <p:sldLayoutId id="2147484600" r:id="rId5"/>
    <p:sldLayoutId id="2147484601" r:id="rId6"/>
    <p:sldLayoutId id="2147484602" r:id="rId7"/>
    <p:sldLayoutId id="2147484603" r:id="rId8"/>
    <p:sldLayoutId id="2147484604" r:id="rId9"/>
    <p:sldLayoutId id="2147484605" r:id="rId10"/>
    <p:sldLayoutId id="21474846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3742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Immagine 11">
            <a:extLst>
              <a:ext uri="{FF2B5EF4-FFF2-40B4-BE49-F238E27FC236}">
                <a16:creationId xmlns:a16="http://schemas.microsoft.com/office/drawing/2014/main" id="{20E95BF2-B3DC-8845-9F7F-951A70625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CasellaDiTesto 12">
            <a:extLst>
              <a:ext uri="{FF2B5EF4-FFF2-40B4-BE49-F238E27FC236}">
                <a16:creationId xmlns:a16="http://schemas.microsoft.com/office/drawing/2014/main" id="{C441EA86-3BB9-2A4D-BEF9-283BD2C8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950" y="2493963"/>
            <a:ext cx="17827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4400" b="1">
                <a:solidFill>
                  <a:srgbClr val="59A71D"/>
                </a:solidFill>
                <a:cs typeface="Arial" panose="020B0604020202020204" pitchFamily="34" charset="0"/>
              </a:rPr>
              <a:t>PNRR</a:t>
            </a:r>
          </a:p>
        </p:txBody>
      </p:sp>
      <p:sp>
        <p:nvSpPr>
          <p:cNvPr id="26627" name="CasellaDiTesto 13">
            <a:extLst>
              <a:ext uri="{FF2B5EF4-FFF2-40B4-BE49-F238E27FC236}">
                <a16:creationId xmlns:a16="http://schemas.microsoft.com/office/drawing/2014/main" id="{4331F862-C486-994E-98D2-90C5CB9EF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950" y="3070225"/>
            <a:ext cx="29083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500">
                <a:solidFill>
                  <a:srgbClr val="59A71D"/>
                </a:solidFill>
                <a:cs typeface="Arial" panose="020B0604020202020204" pitchFamily="34" charset="0"/>
              </a:rPr>
              <a:t>PER L’ECONOMIA</a:t>
            </a:r>
          </a:p>
          <a:p>
            <a:r>
              <a:rPr lang="it-IT" altLang="it-IT" sz="2500">
                <a:solidFill>
                  <a:srgbClr val="59A71D"/>
                </a:solidFill>
                <a:cs typeface="Arial" panose="020B0604020202020204" pitchFamily="34" charset="0"/>
              </a:rPr>
              <a:t>CIRCOLARE</a:t>
            </a:r>
          </a:p>
        </p:txBody>
      </p:sp>
      <p:sp>
        <p:nvSpPr>
          <p:cNvPr id="26629" name="CasellaDiTesto 15">
            <a:extLst>
              <a:ext uri="{FF2B5EF4-FFF2-40B4-BE49-F238E27FC236}">
                <a16:creationId xmlns:a16="http://schemas.microsoft.com/office/drawing/2014/main" id="{C8417012-FA3D-3E4F-8070-5E40311B9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2263" y="3932238"/>
            <a:ext cx="35605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dirty="0">
                <a:solidFill>
                  <a:srgbClr val="59A71D"/>
                </a:solidFill>
                <a:cs typeface="Arial" panose="020B0604020202020204" pitchFamily="34" charset="0"/>
              </a:rPr>
              <a:t>Mercoledì 19 GENNAIO 2022</a:t>
            </a:r>
          </a:p>
        </p:txBody>
      </p:sp>
      <p:sp>
        <p:nvSpPr>
          <p:cNvPr id="26630" name="CasellaDiTesto 16">
            <a:extLst>
              <a:ext uri="{FF2B5EF4-FFF2-40B4-BE49-F238E27FC236}">
                <a16:creationId xmlns:a16="http://schemas.microsoft.com/office/drawing/2014/main" id="{E10CD3FC-18B8-7745-9E86-8C01D3410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2263" y="4581525"/>
            <a:ext cx="3534814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700" dirty="0">
                <a:solidFill>
                  <a:srgbClr val="59A71D"/>
                </a:solidFill>
                <a:cs typeface="Arial" panose="020B0604020202020204" pitchFamily="34" charset="0"/>
              </a:rPr>
              <a:t>Ludovica Benedizione - INVITALIA</a:t>
            </a:r>
          </a:p>
        </p:txBody>
      </p:sp>
      <p:sp>
        <p:nvSpPr>
          <p:cNvPr id="26631" name="CasellaDiTesto 18">
            <a:extLst>
              <a:ext uri="{FF2B5EF4-FFF2-40B4-BE49-F238E27FC236}">
                <a16:creationId xmlns:a16="http://schemas.microsoft.com/office/drawing/2014/main" id="{D0AB0AF0-1A85-A84B-8063-9037C54EB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0216" y="2356375"/>
            <a:ext cx="386189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700" b="1" dirty="0">
                <a:solidFill>
                  <a:srgbClr val="59A71D"/>
                </a:solidFill>
              </a:rPr>
              <a:t>FAQ E «TEMI CALDI»</a:t>
            </a:r>
          </a:p>
          <a:p>
            <a:endParaRPr lang="it-IT" altLang="it-IT" sz="1700" b="1" dirty="0">
              <a:solidFill>
                <a:srgbClr val="59A71D"/>
              </a:solidFill>
            </a:endParaRPr>
          </a:p>
          <a:p>
            <a:r>
              <a:rPr lang="it-IT" altLang="it-IT" sz="1700" b="1" dirty="0">
                <a:solidFill>
                  <a:srgbClr val="59A71D"/>
                </a:solidFill>
                <a:cs typeface="Arial" panose="020B0604020202020204" pitchFamily="34" charset="0"/>
              </a:rPr>
              <a:t>Piattaforma e compilazione dei </a:t>
            </a:r>
            <a:r>
              <a:rPr lang="it-IT" altLang="it-IT" sz="1700" b="1" dirty="0" err="1">
                <a:solidFill>
                  <a:srgbClr val="59A71D"/>
                </a:solidFill>
                <a:cs typeface="Arial" panose="020B0604020202020204" pitchFamily="34" charset="0"/>
              </a:rPr>
              <a:t>form</a:t>
            </a:r>
            <a:r>
              <a:rPr lang="it-IT" altLang="it-IT" sz="1700" b="1" dirty="0">
                <a:solidFill>
                  <a:srgbClr val="59A71D"/>
                </a:solidFill>
                <a:cs typeface="Arial" panose="020B0604020202020204" pitchFamily="34" charset="0"/>
              </a:rPr>
              <a:t> di proposta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A13FF11-AF3A-5A4B-88C0-6FC956458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08400" y="37645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dirty="0">
                <a:solidFill>
                  <a:srgbClr val="59A71D"/>
                </a:solidFill>
              </a:rPr>
              <a:t>ALLEGATI ALLE PROPOSTE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71B0CA7-D3D4-614C-B746-E233883FE561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9383416-85E1-FA40-8D92-0AEB1483CB6A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CasellaDiTesto 18">
            <a:extLst>
              <a:ext uri="{FF2B5EF4-FFF2-40B4-BE49-F238E27FC236}">
                <a16:creationId xmlns:a16="http://schemas.microsoft.com/office/drawing/2014/main" id="{B42DF982-767C-48A3-8754-EDB9AB0A2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31161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it-IT" sz="1300" b="1" dirty="0">
              <a:solidFill>
                <a:srgbClr val="59A71D"/>
              </a:solidFill>
            </a:endParaRPr>
          </a:p>
          <a:p>
            <a:r>
              <a:rPr lang="it-IT" altLang="it-IT" sz="1300" b="1" dirty="0">
                <a:solidFill>
                  <a:srgbClr val="59A71D"/>
                </a:solidFill>
              </a:rPr>
              <a:t>Piattaforma e compilazione </a:t>
            </a:r>
            <a:r>
              <a:rPr lang="it-IT" altLang="it-IT" sz="1300" b="1" dirty="0" err="1">
                <a:solidFill>
                  <a:srgbClr val="59A71D"/>
                </a:solidFill>
              </a:rPr>
              <a:t>form</a:t>
            </a:r>
            <a:r>
              <a:rPr lang="it-IT" altLang="it-IT" sz="1300" b="1" dirty="0">
                <a:solidFill>
                  <a:srgbClr val="59A71D"/>
                </a:solidFill>
              </a:rPr>
              <a:t> di Proposta</a:t>
            </a: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r>
              <a:rPr lang="it-IT" altLang="it-IT" sz="1200" dirty="0">
                <a:solidFill>
                  <a:srgbClr val="59A71D"/>
                </a:solidFill>
              </a:rPr>
              <a:t>Ludovica Benedizione</a:t>
            </a:r>
          </a:p>
          <a:p>
            <a:r>
              <a:rPr lang="it-IT" altLang="it-IT" sz="1200" dirty="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482461D9-2532-4130-B09C-19A0C1232254}"/>
              </a:ext>
            </a:extLst>
          </p:cNvPr>
          <p:cNvSpPr txBox="1">
            <a:spLocks noChangeArrowheads="1"/>
          </p:cNvSpPr>
          <p:nvPr/>
        </p:nvSpPr>
        <p:spPr>
          <a:xfrm>
            <a:off x="3207751" y="1412776"/>
            <a:ext cx="8578127" cy="76920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it-IT" altLang="it-IT" kern="0" dirty="0"/>
              <a:t>È previsto il caricamento </a:t>
            </a:r>
            <a:r>
              <a:rPr lang="it-IT" altLang="it-IT" u="sng" kern="0" dirty="0"/>
              <a:t>dei soli allegati richiesti dalla Piattaforma</a:t>
            </a:r>
            <a:r>
              <a:rPr lang="it-IT" altLang="it-IT" kern="0" dirty="0"/>
              <a:t>. Ciascuno deve contenere soltanto quanto previsto. </a:t>
            </a:r>
          </a:p>
        </p:txBody>
      </p:sp>
      <p:pic>
        <p:nvPicPr>
          <p:cNvPr id="6" name="Elemento grafico 5" descr="Segnale di divieto con riempimento a tinta unita">
            <a:extLst>
              <a:ext uri="{FF2B5EF4-FFF2-40B4-BE49-F238E27FC236}">
                <a16:creationId xmlns:a16="http://schemas.microsoft.com/office/drawing/2014/main" id="{5D08B039-9CA1-41A0-AEB9-0C01B9708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75050" y="2601897"/>
            <a:ext cx="1704218" cy="1704218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82E0734B-CFA7-4695-B35D-66C4CE79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1904" y="2577171"/>
            <a:ext cx="4536504" cy="34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marR="0" lvl="0" indent="-28575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altLang="it-IT" sz="1800" kern="0" dirty="0">
                <a:solidFill>
                  <a:srgbClr val="59A71D"/>
                </a:solidFill>
              </a:rPr>
              <a:t>DOCUMENTAZIONE PROGETTUALE</a:t>
            </a:r>
            <a:br>
              <a:rPr lang="it-IT" altLang="it-IT" sz="1800" kern="0" dirty="0">
                <a:solidFill>
                  <a:srgbClr val="59A71D"/>
                </a:solidFill>
              </a:rPr>
            </a:br>
            <a:r>
              <a:rPr kumimoji="0" lang="it-IT" alt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(Relazioni tecniche, elaborati grafici, ecc.)</a:t>
            </a:r>
          </a:p>
          <a:p>
            <a:endParaRPr lang="it-IT" altLang="it-IT" sz="1400" kern="0" dirty="0">
              <a:solidFill>
                <a:srgbClr val="59A71D"/>
              </a:solidFill>
            </a:endParaRPr>
          </a:p>
          <a:p>
            <a:endParaRPr lang="it-IT" altLang="it-IT" sz="1800" kern="0" dirty="0">
              <a:solidFill>
                <a:srgbClr val="59A71D"/>
              </a:solidFill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643497AB-A55F-4429-95D5-9508B0990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9843" y="3320132"/>
            <a:ext cx="6414540" cy="6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800" kern="0" dirty="0">
                <a:solidFill>
                  <a:srgbClr val="59A71D"/>
                </a:solidFill>
              </a:rPr>
              <a:t>PROSIEGUO/ESTENSIONE DI DESCRIZIONE DEI CRITERI DI VALUTAZIONE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EE67DBC-5158-4E3F-AEAA-6C68EC42603D}"/>
              </a:ext>
            </a:extLst>
          </p:cNvPr>
          <p:cNvSpPr txBox="1"/>
          <p:nvPr/>
        </p:nvSpPr>
        <p:spPr>
          <a:xfrm>
            <a:off x="5248072" y="4121449"/>
            <a:ext cx="6100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it-IT" alt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59A71D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QUALSIASI ALTRO DOCUMENTO NON RICHIESTO NEGLI AVVISI E NELLA PIATTAFORMA</a:t>
            </a:r>
            <a:endParaRPr lang="it-IT" altLang="it-IT" sz="2000" b="1" kern="0" dirty="0">
              <a:solidFill>
                <a:srgbClr val="59A7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81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A13FF11-AF3A-5A4B-88C0-6FC956458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635" y="396352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dirty="0">
                <a:solidFill>
                  <a:srgbClr val="59A71D"/>
                </a:solidFill>
              </a:rPr>
              <a:t>ALLEGATI ALLE PROPOSTE – 1.1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71B0CA7-D3D4-614C-B746-E233883FE561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9383416-85E1-FA40-8D92-0AEB1483CB6A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9" name="Picture 9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A3DB1547-F632-43B1-A188-914166A76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275" y="1484784"/>
            <a:ext cx="4642347" cy="4176457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7EBA9DF6-06A4-4F96-95D6-134FE5CAE37E}"/>
              </a:ext>
            </a:extLst>
          </p:cNvPr>
          <p:cNvSpPr/>
          <p:nvPr/>
        </p:nvSpPr>
        <p:spPr>
          <a:xfrm>
            <a:off x="3261382" y="1876213"/>
            <a:ext cx="4562809" cy="575742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F45E7DF4-C0E4-4531-BAE7-1F29F6A35D64}"/>
              </a:ext>
            </a:extLst>
          </p:cNvPr>
          <p:cNvCxnSpPr>
            <a:cxnSpLocks/>
          </p:cNvCxnSpPr>
          <p:nvPr/>
        </p:nvCxnSpPr>
        <p:spPr>
          <a:xfrm flipV="1">
            <a:off x="7824130" y="1480116"/>
            <a:ext cx="221362" cy="265115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069112F9-6972-45A8-B78E-A53C9B2E62D5}"/>
              </a:ext>
            </a:extLst>
          </p:cNvPr>
          <p:cNvSpPr/>
          <p:nvPr/>
        </p:nvSpPr>
        <p:spPr>
          <a:xfrm>
            <a:off x="3248645" y="2564904"/>
            <a:ext cx="4562809" cy="462388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44C0C5FA-97FF-405E-860B-25B0CD8FEC49}"/>
              </a:ext>
            </a:extLst>
          </p:cNvPr>
          <p:cNvCxnSpPr>
            <a:cxnSpLocks/>
          </p:cNvCxnSpPr>
          <p:nvPr/>
        </p:nvCxnSpPr>
        <p:spPr>
          <a:xfrm>
            <a:off x="7907690" y="3003078"/>
            <a:ext cx="365211" cy="650890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017AC83-4A74-45BB-AB27-7160059AC4E9}"/>
              </a:ext>
            </a:extLst>
          </p:cNvPr>
          <p:cNvSpPr txBox="1"/>
          <p:nvPr/>
        </p:nvSpPr>
        <p:spPr>
          <a:xfrm>
            <a:off x="8416305" y="3195197"/>
            <a:ext cx="3656359" cy="138499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Autocertificazione del LR. Richiede di allegare: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Copia doc di identità (si allega in Piattaforma)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Copia di atto di nomina a legale rappresentante (si inserisce di seguito nel file)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Copia atto di delega (si allega in Piattaforma)</a:t>
            </a:r>
          </a:p>
          <a:p>
            <a:r>
              <a:rPr lang="it-IT" sz="1200" i="1" dirty="0"/>
              <a:t>All’occorrenza, format indicativo presto disponibile sul sito del </a:t>
            </a:r>
            <a:r>
              <a:rPr lang="it-IT" sz="1200" i="1" dirty="0" err="1"/>
              <a:t>MiTE</a:t>
            </a:r>
            <a:r>
              <a:rPr lang="it-IT" sz="1200" i="1" dirty="0"/>
              <a:t>.</a:t>
            </a:r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B08D5B2B-1C9E-43C3-A6AE-3B5497204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31161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it-IT" sz="1300" b="1" dirty="0">
              <a:solidFill>
                <a:srgbClr val="59A71D"/>
              </a:solidFill>
            </a:endParaRPr>
          </a:p>
          <a:p>
            <a:r>
              <a:rPr lang="it-IT" altLang="it-IT" sz="1300" b="1" dirty="0">
                <a:solidFill>
                  <a:srgbClr val="59A71D"/>
                </a:solidFill>
              </a:rPr>
              <a:t>Piattaforma e compilazione </a:t>
            </a:r>
            <a:r>
              <a:rPr lang="it-IT" altLang="it-IT" sz="1300" b="1" dirty="0" err="1">
                <a:solidFill>
                  <a:srgbClr val="59A71D"/>
                </a:solidFill>
              </a:rPr>
              <a:t>form</a:t>
            </a:r>
            <a:r>
              <a:rPr lang="it-IT" altLang="it-IT" sz="1300" b="1" dirty="0">
                <a:solidFill>
                  <a:srgbClr val="59A71D"/>
                </a:solidFill>
              </a:rPr>
              <a:t> di Proposta</a:t>
            </a: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r>
              <a:rPr lang="it-IT" altLang="it-IT" sz="1200" dirty="0">
                <a:solidFill>
                  <a:srgbClr val="59A71D"/>
                </a:solidFill>
              </a:rPr>
              <a:t>Ludovica Benedizione</a:t>
            </a:r>
          </a:p>
          <a:p>
            <a:r>
              <a:rPr lang="it-IT" altLang="it-IT" sz="1200" dirty="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3A9160CF-2572-4E53-8057-1D7AE620862E}"/>
              </a:ext>
            </a:extLst>
          </p:cNvPr>
          <p:cNvSpPr/>
          <p:nvPr/>
        </p:nvSpPr>
        <p:spPr>
          <a:xfrm>
            <a:off x="8095633" y="692696"/>
            <a:ext cx="3888431" cy="2160240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9BD702F-BA09-4F8A-8A92-150D7C348A02}"/>
              </a:ext>
            </a:extLst>
          </p:cNvPr>
          <p:cNvSpPr txBox="1"/>
          <p:nvPr/>
        </p:nvSpPr>
        <p:spPr>
          <a:xfrm>
            <a:off x="8150769" y="728321"/>
            <a:ext cx="385207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Dichiarazione dello stato di operatività dell’EGATO. </a:t>
            </a:r>
          </a:p>
          <a:p>
            <a:r>
              <a:rPr lang="it-IT" sz="1200" dirty="0"/>
              <a:t>Richiede di allegare: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Copia doc di identità (</a:t>
            </a:r>
            <a:r>
              <a:rPr lang="it-IT" sz="1200" u="sng" dirty="0"/>
              <a:t>si allega in Piattaforma</a:t>
            </a:r>
            <a:r>
              <a:rPr lang="it-IT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Copia di atto di affidamento (solo per EGATO operativo o gestore delegato. </a:t>
            </a:r>
            <a:r>
              <a:rPr lang="it-IT" sz="1200" u="sng" dirty="0"/>
              <a:t>Si inserisce di seguito nel file</a:t>
            </a:r>
            <a:r>
              <a:rPr lang="it-IT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Copia atto di delega (EGATO a Comune/Gestore, Comune/Aggregazione fra Comuni a Gestore... </a:t>
            </a:r>
            <a:r>
              <a:rPr lang="it-IT" sz="1200" u="sng" dirty="0"/>
              <a:t>Si inserisce di seguito nel file</a:t>
            </a:r>
            <a:r>
              <a:rPr lang="it-IT" sz="1200" dirty="0"/>
              <a:t>)</a:t>
            </a:r>
          </a:p>
          <a:p>
            <a:r>
              <a:rPr lang="it-IT" sz="1200" i="1" dirty="0"/>
              <a:t>All’occorrenza, format indicativo presto disponibile sul sito del </a:t>
            </a:r>
            <a:r>
              <a:rPr lang="it-IT" sz="1200" i="1" dirty="0" err="1"/>
              <a:t>MiTE</a:t>
            </a:r>
            <a:r>
              <a:rPr lang="it-IT" sz="1200" i="1" dirty="0"/>
              <a:t>.</a:t>
            </a:r>
          </a:p>
        </p:txBody>
      </p: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47B2F8F4-4CA7-433C-87C5-F8D69BE4DB3F}"/>
              </a:ext>
            </a:extLst>
          </p:cNvPr>
          <p:cNvSpPr/>
          <p:nvPr/>
        </p:nvSpPr>
        <p:spPr>
          <a:xfrm>
            <a:off x="8320069" y="3179670"/>
            <a:ext cx="3707453" cy="1401458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E2A2237E-40E3-4648-ABB7-5F2AA2D4F5E8}"/>
              </a:ext>
            </a:extLst>
          </p:cNvPr>
          <p:cNvSpPr/>
          <p:nvPr/>
        </p:nvSpPr>
        <p:spPr>
          <a:xfrm>
            <a:off x="3275275" y="4334214"/>
            <a:ext cx="4562809" cy="462388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07DD0F24-5E2E-4533-ABCC-F641C466F3F8}"/>
              </a:ext>
            </a:extLst>
          </p:cNvPr>
          <p:cNvCxnSpPr>
            <a:cxnSpLocks/>
          </p:cNvCxnSpPr>
          <p:nvPr/>
        </p:nvCxnSpPr>
        <p:spPr>
          <a:xfrm>
            <a:off x="7897084" y="4621335"/>
            <a:ext cx="461292" cy="545059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FFD02F3E-BC28-4802-A1E7-38D1CE299F25}"/>
              </a:ext>
            </a:extLst>
          </p:cNvPr>
          <p:cNvSpPr/>
          <p:nvPr/>
        </p:nvSpPr>
        <p:spPr>
          <a:xfrm>
            <a:off x="8328248" y="5125649"/>
            <a:ext cx="3768068" cy="1039655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73F51107-172F-4261-BD62-B6B11E17780E}"/>
              </a:ext>
            </a:extLst>
          </p:cNvPr>
          <p:cNvSpPr txBox="1"/>
          <p:nvPr/>
        </p:nvSpPr>
        <p:spPr>
          <a:xfrm>
            <a:off x="8358755" y="5118098"/>
            <a:ext cx="36539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Stesso contenuto della sezione «dichiarazioni» → «dichiarazione Proposta» della Piattaforma. Il testo si può prelevare da lì. </a:t>
            </a:r>
            <a:br>
              <a:rPr lang="it-IT" sz="1200" dirty="0"/>
            </a:br>
            <a:r>
              <a:rPr lang="it-IT" sz="1200" i="1" dirty="0"/>
              <a:t>All’occorrenza, format </a:t>
            </a:r>
            <a:r>
              <a:rPr lang="it-IT" sz="1200" i="1"/>
              <a:t>indicativo presto disponibile </a:t>
            </a:r>
            <a:r>
              <a:rPr lang="it-IT" sz="1200" i="1" dirty="0"/>
              <a:t>sul sito del </a:t>
            </a:r>
            <a:r>
              <a:rPr lang="it-IT" sz="1200" i="1" dirty="0" err="1"/>
              <a:t>MiTE</a:t>
            </a:r>
            <a:r>
              <a:rPr lang="it-IT" sz="1200" i="1" dirty="0"/>
              <a:t>.</a:t>
            </a: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B62BF683-C8B0-4F32-872C-27720B115A90}"/>
              </a:ext>
            </a:extLst>
          </p:cNvPr>
          <p:cNvSpPr/>
          <p:nvPr/>
        </p:nvSpPr>
        <p:spPr>
          <a:xfrm>
            <a:off x="3248646" y="4935200"/>
            <a:ext cx="4562809" cy="462388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8E06AA88-3DFD-4468-8459-607A8EFF408A}"/>
              </a:ext>
            </a:extLst>
          </p:cNvPr>
          <p:cNvCxnSpPr>
            <a:cxnSpLocks/>
          </p:cNvCxnSpPr>
          <p:nvPr/>
        </p:nvCxnSpPr>
        <p:spPr>
          <a:xfrm>
            <a:off x="3728958" y="5488669"/>
            <a:ext cx="336172" cy="366185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A18F7A5B-F80F-4889-A954-44379B067C75}"/>
              </a:ext>
            </a:extLst>
          </p:cNvPr>
          <p:cNvSpPr/>
          <p:nvPr/>
        </p:nvSpPr>
        <p:spPr>
          <a:xfrm>
            <a:off x="4079776" y="5746042"/>
            <a:ext cx="3768068" cy="620761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DBEDA3B5-95ED-467D-9997-D55AC37A3CF9}"/>
              </a:ext>
            </a:extLst>
          </p:cNvPr>
          <p:cNvSpPr txBox="1"/>
          <p:nvPr/>
        </p:nvSpPr>
        <p:spPr>
          <a:xfrm>
            <a:off x="4116231" y="5733256"/>
            <a:ext cx="3794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Quadro economico dell’Intervento / Intervento integrato complesso oggetto della Proposta. </a:t>
            </a:r>
          </a:p>
          <a:p>
            <a:r>
              <a:rPr lang="it-IT" sz="1200" i="1" dirty="0"/>
              <a:t>Non è prevista la pubblicazione di format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2C17D4AF-14DA-E54B-A41D-F41BD9FC1F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9776" y="1293179"/>
            <a:ext cx="6625406" cy="500707"/>
          </a:xfrm>
        </p:spPr>
        <p:txBody>
          <a:bodyPr/>
          <a:lstStyle/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it-IT" altLang="it-IT" dirty="0"/>
              <a:t>Allegati che </a:t>
            </a:r>
            <a:r>
              <a:rPr lang="it-IT" altLang="it-IT" u="sng" dirty="0"/>
              <a:t>dipendono dal tipo di Soggetto Proponente selezionato</a:t>
            </a:r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5A13FF11-AF3A-5A4B-88C0-6FC956458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08400" y="37645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dirty="0">
                <a:solidFill>
                  <a:srgbClr val="59A71D"/>
                </a:solidFill>
              </a:rPr>
              <a:t>ALLEGATI ALLE PROPOSTE – 1.1. _ Allegati eventuali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71B0CA7-D3D4-614C-B746-E233883FE561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9383416-85E1-FA40-8D92-0AEB1483CB6A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A574EFC-4D7A-4B14-AE87-9DCDD812440C}"/>
              </a:ext>
            </a:extLst>
          </p:cNvPr>
          <p:cNvSpPr txBox="1">
            <a:spLocks noChangeArrowheads="1"/>
          </p:cNvSpPr>
          <p:nvPr/>
        </p:nvSpPr>
        <p:spPr>
          <a:xfrm>
            <a:off x="3374772" y="1988841"/>
            <a:ext cx="8270924" cy="35759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285750" marR="0" lvl="0" indent="-28575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Clr>
                <a:srgbClr val="59A71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59A71D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Atto costitutivo dell’EGATO </a:t>
            </a:r>
            <a:r>
              <a:rPr lang="it-IT" altLang="it-IT" kern="0" dirty="0">
                <a:latin typeface="Arial"/>
                <a:ea typeface="ＭＳ Ｐゴシック"/>
              </a:rPr>
              <a:t>– In caso si sia selezionato «EGATO Operativo» </a:t>
            </a:r>
            <a:endParaRPr kumimoji="0" lang="it-IT" altLang="it-IT" sz="1600" b="1" i="0" u="none" strike="noStrike" kern="0" cap="none" spc="0" normalizeH="0" baseline="0" noProof="0" dirty="0">
              <a:ln>
                <a:noFill/>
              </a:ln>
              <a:solidFill>
                <a:srgbClr val="59A71D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285750" marR="0" lvl="0" indent="-28575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Clr>
                <a:srgbClr val="59A71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59A71D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Atto costitutivo della Forma Associativa fra Comuni </a:t>
            </a:r>
            <a:r>
              <a:rPr lang="it-IT" altLang="it-IT" kern="0" dirty="0">
                <a:latin typeface="Arial"/>
                <a:ea typeface="ＭＳ Ｐゴシック"/>
              </a:rPr>
              <a:t>– In caso più comuni partecipino in forma aggregata, è obbligatorio allegare in questo slot:</a:t>
            </a:r>
          </a:p>
          <a:p>
            <a:pPr marL="685800" lvl="1" algn="just" eaLnBrk="1" hangingPunct="1">
              <a:spcBef>
                <a:spcPct val="0"/>
              </a:spcBef>
              <a:spcAft>
                <a:spcPts val="0"/>
              </a:spcAft>
              <a:buClr>
                <a:srgbClr val="59A71D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it-IT" altLang="it-IT" kern="0" dirty="0">
                <a:latin typeface="Arial"/>
                <a:ea typeface="ＭＳ Ｐゴシック"/>
              </a:rPr>
              <a:t>l’atto costitutivo di tale Forma Associativa;</a:t>
            </a:r>
          </a:p>
          <a:p>
            <a:pPr marL="685800" lvl="1" algn="just" eaLnBrk="1" hangingPunct="1">
              <a:spcBef>
                <a:spcPct val="0"/>
              </a:spcBef>
              <a:spcAft>
                <a:spcPts val="1200"/>
              </a:spcAft>
              <a:buClr>
                <a:srgbClr val="59A71D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it-IT" altLang="it-IT" u="sng" kern="0" dirty="0">
                <a:latin typeface="Arial"/>
                <a:ea typeface="ＭＳ Ｐゴシック"/>
              </a:rPr>
              <a:t>le deleghe</a:t>
            </a:r>
            <a:r>
              <a:rPr lang="it-IT" altLang="it-IT" kern="0" dirty="0">
                <a:latin typeface="Arial"/>
                <a:ea typeface="ＭＳ Ｐゴシック"/>
              </a:rPr>
              <a:t> di tutti i Comuni appartenenti alla Forma Associativa al Comune capofila (di seguito nel file).</a:t>
            </a:r>
            <a:r>
              <a:rPr kumimoji="0" lang="it-IT" altLang="it-IT" b="0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kumimoji="0" lang="it-IT" alt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59A71D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Atto di delega </a:t>
            </a:r>
            <a:r>
              <a:rPr lang="it-IT" altLang="it-IT" kern="0" dirty="0">
                <a:latin typeface="Arial"/>
                <a:ea typeface="ＭＳ Ｐゴシック"/>
              </a:rPr>
              <a:t>–</a:t>
            </a:r>
            <a:r>
              <a:rPr lang="it-IT" sz="1600" dirty="0"/>
              <a:t> Compare come obbligatorio in caso il soggetto che compila la domanda si sia qualificato come «</a:t>
            </a:r>
            <a:r>
              <a:rPr lang="it-IT" sz="1600" b="1" dirty="0"/>
              <a:t>legale rappresentante delegato</a:t>
            </a:r>
            <a:r>
              <a:rPr lang="it-IT" sz="1600" dirty="0"/>
              <a:t>».</a:t>
            </a:r>
          </a:p>
          <a:p>
            <a:pPr marL="685800" lvl="1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Casi tipo: consulenti, collaboratori, ecc. </a:t>
            </a:r>
            <a:endParaRPr kumimoji="0" lang="it-IT" altLang="it-IT" b="0" i="0" u="none" strike="noStrike" kern="0" cap="none" spc="0" normalizeH="0" baseline="0" noProof="0" dirty="0">
              <a:ln>
                <a:noFill/>
              </a:ln>
              <a:solidFill>
                <a:srgbClr val="37424A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9" name="CasellaDiTesto 18">
            <a:extLst>
              <a:ext uri="{FF2B5EF4-FFF2-40B4-BE49-F238E27FC236}">
                <a16:creationId xmlns:a16="http://schemas.microsoft.com/office/drawing/2014/main" id="{B42DF982-767C-48A3-8754-EDB9AB0A2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31161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it-IT" sz="1300" b="1" dirty="0">
              <a:solidFill>
                <a:srgbClr val="59A71D"/>
              </a:solidFill>
            </a:endParaRPr>
          </a:p>
          <a:p>
            <a:r>
              <a:rPr lang="it-IT" altLang="it-IT" sz="1300" b="1" dirty="0">
                <a:solidFill>
                  <a:srgbClr val="59A71D"/>
                </a:solidFill>
              </a:rPr>
              <a:t>Piattaforma e compilazione </a:t>
            </a:r>
            <a:r>
              <a:rPr lang="it-IT" altLang="it-IT" sz="1300" b="1" dirty="0" err="1">
                <a:solidFill>
                  <a:srgbClr val="59A71D"/>
                </a:solidFill>
              </a:rPr>
              <a:t>form</a:t>
            </a:r>
            <a:r>
              <a:rPr lang="it-IT" altLang="it-IT" sz="1300" b="1" dirty="0">
                <a:solidFill>
                  <a:srgbClr val="59A71D"/>
                </a:solidFill>
              </a:rPr>
              <a:t> di Proposta</a:t>
            </a: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r>
              <a:rPr lang="it-IT" altLang="it-IT" sz="1200" dirty="0">
                <a:solidFill>
                  <a:srgbClr val="59A71D"/>
                </a:solidFill>
              </a:rPr>
              <a:t>Ludovica Benedizione</a:t>
            </a:r>
          </a:p>
          <a:p>
            <a:r>
              <a:rPr lang="it-IT" altLang="it-IT" sz="1200" dirty="0">
                <a:solidFill>
                  <a:srgbClr val="59A71D"/>
                </a:solidFill>
              </a:rPr>
              <a:t>Invitalia</a:t>
            </a:r>
          </a:p>
        </p:txBody>
      </p:sp>
    </p:spTree>
    <p:extLst>
      <p:ext uri="{BB962C8B-B14F-4D97-AF65-F5344CB8AC3E}">
        <p14:creationId xmlns:p14="http://schemas.microsoft.com/office/powerpoint/2010/main" val="386881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A13FF11-AF3A-5A4B-88C0-6FC956458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08400" y="37645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dirty="0">
                <a:solidFill>
                  <a:srgbClr val="59A71D"/>
                </a:solidFill>
              </a:rPr>
              <a:t>ALLEGATI ALLE PROPOSTE – 1.2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71B0CA7-D3D4-614C-B746-E233883FE561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9383416-85E1-FA40-8D92-0AEB1483CB6A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CasellaDiTesto 18">
            <a:extLst>
              <a:ext uri="{FF2B5EF4-FFF2-40B4-BE49-F238E27FC236}">
                <a16:creationId xmlns:a16="http://schemas.microsoft.com/office/drawing/2014/main" id="{B42DF982-767C-48A3-8754-EDB9AB0A2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31161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it-IT" sz="1300" b="1" dirty="0">
              <a:solidFill>
                <a:srgbClr val="59A71D"/>
              </a:solidFill>
            </a:endParaRPr>
          </a:p>
          <a:p>
            <a:r>
              <a:rPr lang="it-IT" altLang="it-IT" sz="1300" b="1" dirty="0">
                <a:solidFill>
                  <a:srgbClr val="59A71D"/>
                </a:solidFill>
              </a:rPr>
              <a:t>Piattaforma e compilazione </a:t>
            </a:r>
            <a:r>
              <a:rPr lang="it-IT" altLang="it-IT" sz="1300" b="1" dirty="0" err="1">
                <a:solidFill>
                  <a:srgbClr val="59A71D"/>
                </a:solidFill>
              </a:rPr>
              <a:t>form</a:t>
            </a:r>
            <a:r>
              <a:rPr lang="it-IT" altLang="it-IT" sz="1300" b="1" dirty="0">
                <a:solidFill>
                  <a:srgbClr val="59A71D"/>
                </a:solidFill>
              </a:rPr>
              <a:t> di Proposta</a:t>
            </a: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r>
              <a:rPr lang="it-IT" altLang="it-IT" sz="1200" dirty="0">
                <a:solidFill>
                  <a:srgbClr val="59A71D"/>
                </a:solidFill>
              </a:rPr>
              <a:t>Ludovica Benedizione</a:t>
            </a:r>
          </a:p>
          <a:p>
            <a:r>
              <a:rPr lang="it-IT" altLang="it-IT" sz="1200" dirty="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482461D9-2532-4130-B09C-19A0C1232254}"/>
              </a:ext>
            </a:extLst>
          </p:cNvPr>
          <p:cNvSpPr txBox="1">
            <a:spLocks noChangeArrowheads="1"/>
          </p:cNvSpPr>
          <p:nvPr/>
        </p:nvSpPr>
        <p:spPr>
          <a:xfrm>
            <a:off x="3206505" y="881278"/>
            <a:ext cx="8578127" cy="76920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it-IT" altLang="it-IT" kern="0" dirty="0"/>
              <a:t>È previsto il caricamento </a:t>
            </a:r>
            <a:r>
              <a:rPr lang="it-IT" altLang="it-IT" u="sng" kern="0" dirty="0"/>
              <a:t>dei soli allegati richiesti dalla Piattaforma</a:t>
            </a:r>
            <a:r>
              <a:rPr lang="it-IT" altLang="it-IT" kern="0" dirty="0"/>
              <a:t>. Ciascuno deve contenere soltanto quanto previsto.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45313AA-47DC-4B3E-9B98-DE248A2C4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219" y="1844824"/>
            <a:ext cx="5334000" cy="2533650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8FEE8C5B-3D50-4517-9CA3-CA1DA23DA34E}"/>
              </a:ext>
            </a:extLst>
          </p:cNvPr>
          <p:cNvSpPr/>
          <p:nvPr/>
        </p:nvSpPr>
        <p:spPr>
          <a:xfrm>
            <a:off x="3277973" y="2305424"/>
            <a:ext cx="4562809" cy="575742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51631F6E-21C9-4296-987C-4026599E21F5}"/>
              </a:ext>
            </a:extLst>
          </p:cNvPr>
          <p:cNvCxnSpPr>
            <a:cxnSpLocks/>
          </p:cNvCxnSpPr>
          <p:nvPr/>
        </p:nvCxnSpPr>
        <p:spPr>
          <a:xfrm flipV="1">
            <a:off x="7968208" y="1766588"/>
            <a:ext cx="586011" cy="521280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BBAF30DB-93B4-4F89-883C-F6C6F66EB776}"/>
              </a:ext>
            </a:extLst>
          </p:cNvPr>
          <p:cNvSpPr/>
          <p:nvPr/>
        </p:nvSpPr>
        <p:spPr>
          <a:xfrm>
            <a:off x="8574315" y="1386103"/>
            <a:ext cx="3460691" cy="1178801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D0E49B9-EC44-4DCC-8F37-17B6273B54AF}"/>
              </a:ext>
            </a:extLst>
          </p:cNvPr>
          <p:cNvSpPr txBox="1"/>
          <p:nvPr/>
        </p:nvSpPr>
        <p:spPr>
          <a:xfrm>
            <a:off x="8675703" y="1565563"/>
            <a:ext cx="33332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Se il Soggetto Proponente è un’aggregazione fra imprese, possibilità di aggregati multipli:</a:t>
            </a:r>
          </a:p>
          <a:p>
            <a:r>
              <a:rPr lang="it-IT" sz="1200" b="1" dirty="0"/>
              <a:t>Allegare gli ultimi 2 bilanci di tutte le imprese che compongono l’aggregazione</a:t>
            </a: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3C6F4001-C54C-4C63-86DA-E90F07D76B51}"/>
              </a:ext>
            </a:extLst>
          </p:cNvPr>
          <p:cNvSpPr/>
          <p:nvPr/>
        </p:nvSpPr>
        <p:spPr>
          <a:xfrm>
            <a:off x="3315631" y="2997274"/>
            <a:ext cx="4562809" cy="575742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09BD318-4898-4790-995A-C050357DFCE2}"/>
              </a:ext>
            </a:extLst>
          </p:cNvPr>
          <p:cNvCxnSpPr>
            <a:cxnSpLocks/>
          </p:cNvCxnSpPr>
          <p:nvPr/>
        </p:nvCxnSpPr>
        <p:spPr>
          <a:xfrm flipV="1">
            <a:off x="7968208" y="3134740"/>
            <a:ext cx="623669" cy="29109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E258458D-1F1F-4655-B681-F3A64A3AE586}"/>
              </a:ext>
            </a:extLst>
          </p:cNvPr>
          <p:cNvSpPr/>
          <p:nvPr/>
        </p:nvSpPr>
        <p:spPr>
          <a:xfrm>
            <a:off x="8611973" y="2780928"/>
            <a:ext cx="3460691" cy="1049891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ED016CE-BB4C-4854-B10D-CC2F5F2D8188}"/>
              </a:ext>
            </a:extLst>
          </p:cNvPr>
          <p:cNvSpPr txBox="1"/>
          <p:nvPr/>
        </p:nvSpPr>
        <p:spPr>
          <a:xfrm>
            <a:off x="8670225" y="2815156"/>
            <a:ext cx="33332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O «piano finanziario dettagliato». Deve essere coerente con il Piano finanziario sintetico compilato in Piattaforma e con la Relazione tecnica di accompagnamento al Piano Finanziario (sotto)</a:t>
            </a:r>
            <a:endParaRPr lang="it-IT" sz="1200" b="1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7C87D607-7D48-4116-AAA1-E80FDECF3367}"/>
              </a:ext>
            </a:extLst>
          </p:cNvPr>
          <p:cNvSpPr/>
          <p:nvPr/>
        </p:nvSpPr>
        <p:spPr>
          <a:xfrm>
            <a:off x="3315631" y="3672019"/>
            <a:ext cx="4562809" cy="575742"/>
          </a:xfrm>
          <a:prstGeom prst="rect">
            <a:avLst/>
          </a:prstGeom>
          <a:noFill/>
          <a:ln w="28575">
            <a:solidFill>
              <a:srgbClr val="59A7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8E976C76-80B4-4F0B-B7B6-F20F7DB5F7C7}"/>
              </a:ext>
            </a:extLst>
          </p:cNvPr>
          <p:cNvCxnSpPr>
            <a:cxnSpLocks/>
          </p:cNvCxnSpPr>
          <p:nvPr/>
        </p:nvCxnSpPr>
        <p:spPr>
          <a:xfrm>
            <a:off x="7968208" y="4331788"/>
            <a:ext cx="614639" cy="184287"/>
          </a:xfrm>
          <a:prstGeom prst="straightConnector1">
            <a:avLst/>
          </a:prstGeom>
          <a:ln>
            <a:solidFill>
              <a:srgbClr val="59A71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B034B61B-ED95-45B0-A7CE-872912EB110C}"/>
              </a:ext>
            </a:extLst>
          </p:cNvPr>
          <p:cNvSpPr/>
          <p:nvPr/>
        </p:nvSpPr>
        <p:spPr>
          <a:xfrm>
            <a:off x="8611973" y="4210667"/>
            <a:ext cx="3460691" cy="1234557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48E76F71-C965-4631-94E3-ED0209934135}"/>
              </a:ext>
            </a:extLst>
          </p:cNvPr>
          <p:cNvSpPr txBox="1"/>
          <p:nvPr/>
        </p:nvSpPr>
        <p:spPr>
          <a:xfrm>
            <a:off x="8627041" y="4244895"/>
            <a:ext cx="33332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In appendice al Manuale utente è presente il fac-simile di questo documento. </a:t>
            </a:r>
          </a:p>
          <a:p>
            <a:r>
              <a:rPr lang="it-IT" sz="1200" b="1" dirty="0"/>
              <a:t>Porre attenzione alle sezioni che è necessario ripetere in caso di forma associativa fra imprese e/o intervento integrato complesso.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654B3F2-DD94-4140-9047-F3C165F0CEAC}"/>
              </a:ext>
            </a:extLst>
          </p:cNvPr>
          <p:cNvSpPr txBox="1"/>
          <p:nvPr/>
        </p:nvSpPr>
        <p:spPr>
          <a:xfrm>
            <a:off x="3486414" y="5751431"/>
            <a:ext cx="7950154" cy="6942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Clr>
                <a:srgbClr val="59A71D"/>
              </a:buClr>
              <a:buSzTx/>
              <a:tabLst/>
              <a:defRPr/>
            </a:pPr>
            <a:r>
              <a:rPr kumimoji="0" lang="it-IT" alt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59A71D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IN AGGIUNTA </a:t>
            </a:r>
            <a:r>
              <a:rPr lang="it-IT" altLang="it-IT" sz="1400" kern="0" dirty="0">
                <a:latin typeface="Arial"/>
                <a:ea typeface="ＭＳ Ｐゴシック"/>
              </a:rPr>
              <a:t>– Se il Soggetto Proponente è un’aggregazione di imprese, è richiesto il caricamento del Contratto di rete o altra forma contrattuale di collaborazione </a:t>
            </a:r>
            <a:endParaRPr kumimoji="0" lang="it-IT" altLang="it-IT" sz="1400" b="1" i="0" u="none" strike="noStrike" kern="0" cap="none" spc="0" normalizeH="0" baseline="0" noProof="0" dirty="0">
              <a:ln>
                <a:noFill/>
              </a:ln>
              <a:solidFill>
                <a:srgbClr val="59A71D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5" name="Rettangolo con angoli arrotondati 34">
            <a:extLst>
              <a:ext uri="{FF2B5EF4-FFF2-40B4-BE49-F238E27FC236}">
                <a16:creationId xmlns:a16="http://schemas.microsoft.com/office/drawing/2014/main" id="{7BC47AEE-56C2-4593-8B14-20BD178E28E6}"/>
              </a:ext>
            </a:extLst>
          </p:cNvPr>
          <p:cNvSpPr/>
          <p:nvPr/>
        </p:nvSpPr>
        <p:spPr>
          <a:xfrm>
            <a:off x="3431704" y="5695041"/>
            <a:ext cx="8004864" cy="830303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5881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A13FF11-AF3A-5A4B-88C0-6FC956458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08400" y="37645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dirty="0">
                <a:solidFill>
                  <a:srgbClr val="59A71D"/>
                </a:solidFill>
              </a:rPr>
              <a:t>DELEGHE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71B0CA7-D3D4-614C-B746-E233883FE561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9383416-85E1-FA40-8D92-0AEB1483CB6A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CasellaDiTesto 18">
            <a:extLst>
              <a:ext uri="{FF2B5EF4-FFF2-40B4-BE49-F238E27FC236}">
                <a16:creationId xmlns:a16="http://schemas.microsoft.com/office/drawing/2014/main" id="{B42DF982-767C-48A3-8754-EDB9AB0A2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31161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it-IT" sz="1300" b="1" dirty="0">
              <a:solidFill>
                <a:srgbClr val="59A71D"/>
              </a:solidFill>
            </a:endParaRPr>
          </a:p>
          <a:p>
            <a:r>
              <a:rPr lang="it-IT" altLang="it-IT" sz="1300" b="1" dirty="0">
                <a:solidFill>
                  <a:srgbClr val="59A71D"/>
                </a:solidFill>
              </a:rPr>
              <a:t>Piattaforma e compilazione </a:t>
            </a:r>
            <a:r>
              <a:rPr lang="it-IT" altLang="it-IT" sz="1300" b="1" dirty="0" err="1">
                <a:solidFill>
                  <a:srgbClr val="59A71D"/>
                </a:solidFill>
              </a:rPr>
              <a:t>form</a:t>
            </a:r>
            <a:r>
              <a:rPr lang="it-IT" altLang="it-IT" sz="1300" b="1" dirty="0">
                <a:solidFill>
                  <a:srgbClr val="59A71D"/>
                </a:solidFill>
              </a:rPr>
              <a:t> di Proposta</a:t>
            </a: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endParaRPr lang="it-IT" altLang="it-IT" sz="1200" dirty="0">
              <a:solidFill>
                <a:srgbClr val="59A71D"/>
              </a:solidFill>
            </a:endParaRPr>
          </a:p>
          <a:p>
            <a:r>
              <a:rPr lang="it-IT" altLang="it-IT" sz="1200" dirty="0">
                <a:solidFill>
                  <a:srgbClr val="59A71D"/>
                </a:solidFill>
              </a:rPr>
              <a:t>Ludovica Benedizione</a:t>
            </a:r>
          </a:p>
          <a:p>
            <a:r>
              <a:rPr lang="it-IT" altLang="it-IT" sz="1200" dirty="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4C9851F-4A51-4485-98A2-4207F034646A}"/>
              </a:ext>
            </a:extLst>
          </p:cNvPr>
          <p:cNvSpPr txBox="1">
            <a:spLocks noChangeArrowheads="1"/>
          </p:cNvSpPr>
          <p:nvPr/>
        </p:nvSpPr>
        <p:spPr>
          <a:xfrm>
            <a:off x="3189457" y="736377"/>
            <a:ext cx="8201281" cy="80580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60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kern="0" dirty="0"/>
              <a:t>La Delega ai sensi degli Avvisi è </a:t>
            </a:r>
            <a:r>
              <a:rPr lang="it-IT" altLang="it-IT" u="sng" kern="0" dirty="0"/>
              <a:t>meramente finalizzata alla presentazione della Proposta</a:t>
            </a:r>
            <a:r>
              <a:rPr lang="it-IT" altLang="it-IT" kern="0" dirty="0"/>
              <a:t>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40B14E2-A16A-4835-89D0-8C4A9E313602}"/>
              </a:ext>
            </a:extLst>
          </p:cNvPr>
          <p:cNvSpPr txBox="1"/>
          <p:nvPr/>
        </p:nvSpPr>
        <p:spPr>
          <a:xfrm>
            <a:off x="7165164" y="1329697"/>
            <a:ext cx="4547460" cy="1059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>
                <a:srgbClr val="59A71D"/>
              </a:buClr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Il Delegante (e solo il Delegante) è sempre: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Soggetto destinatario degli Avvisi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Beneficiario delle risorse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Responsabile delle risorse nei confronti del </a:t>
            </a:r>
            <a:r>
              <a:rPr lang="it-IT" altLang="it-IT" sz="1400" kern="0" dirty="0" err="1">
                <a:solidFill>
                  <a:srgbClr val="37424A"/>
                </a:solidFill>
                <a:latin typeface="+mn-lt"/>
                <a:ea typeface="+mn-ea"/>
              </a:rPr>
              <a:t>MiTE</a:t>
            </a:r>
            <a:endParaRPr lang="it-IT" sz="1400" dirty="0"/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115614DC-4090-4E59-9A6D-46039509A888}"/>
              </a:ext>
            </a:extLst>
          </p:cNvPr>
          <p:cNvSpPr/>
          <p:nvPr/>
        </p:nvSpPr>
        <p:spPr>
          <a:xfrm>
            <a:off x="7032104" y="1349518"/>
            <a:ext cx="4570025" cy="1059264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8B1052C-0617-459F-8801-3517AE6DBC07}"/>
              </a:ext>
            </a:extLst>
          </p:cNvPr>
          <p:cNvSpPr txBox="1"/>
          <p:nvPr/>
        </p:nvSpPr>
        <p:spPr>
          <a:xfrm>
            <a:off x="3448533" y="1401705"/>
            <a:ext cx="3261685" cy="2136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>
                <a:srgbClr val="59A71D"/>
              </a:buClr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Il Delegato, ad es.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Consulente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Altro soggetto incaricato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Comune</a:t>
            </a:r>
          </a:p>
          <a:p>
            <a:pPr marL="438150" indent="-231775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Forma associativa fra Comuni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Gestore del servizio</a:t>
            </a:r>
          </a:p>
          <a:p>
            <a:pPr marL="438150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Ecc.</a:t>
            </a:r>
          </a:p>
          <a:p>
            <a:pPr algn="just" eaLnBrk="1" hangingPunct="1">
              <a:spcAft>
                <a:spcPts val="0"/>
              </a:spcAft>
              <a:buClr>
                <a:srgbClr val="59A71D"/>
              </a:buClr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compila la proposta </a:t>
            </a:r>
            <a:r>
              <a:rPr lang="it-IT" altLang="it-IT" sz="1400" b="1" kern="0" dirty="0">
                <a:solidFill>
                  <a:srgbClr val="37424A"/>
                </a:solidFill>
                <a:latin typeface="+mn-lt"/>
                <a:ea typeface="+mn-ea"/>
              </a:rPr>
              <a:t>in nome e per conto del delegante</a:t>
            </a:r>
            <a:endParaRPr lang="it-IT" altLang="it-IT" sz="1400" kern="0" dirty="0">
              <a:solidFill>
                <a:srgbClr val="37424A"/>
              </a:solidFill>
              <a:latin typeface="+mn-lt"/>
              <a:ea typeface="+mn-ea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68F98644-8DCB-436E-B956-8F4B1E37D7FE}"/>
              </a:ext>
            </a:extLst>
          </p:cNvPr>
          <p:cNvSpPr/>
          <p:nvPr/>
        </p:nvSpPr>
        <p:spPr>
          <a:xfrm>
            <a:off x="3334976" y="1451562"/>
            <a:ext cx="3485737" cy="2136482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6500436E-BCF2-4873-A57F-ABCADD79B154}"/>
              </a:ext>
            </a:extLst>
          </p:cNvPr>
          <p:cNvSpPr/>
          <p:nvPr/>
        </p:nvSpPr>
        <p:spPr>
          <a:xfrm>
            <a:off x="3296182" y="4155489"/>
            <a:ext cx="2439778" cy="1545186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D40D719-D7ED-44A6-B714-C11B7598BE5D}"/>
              </a:ext>
            </a:extLst>
          </p:cNvPr>
          <p:cNvSpPr txBox="1"/>
          <p:nvPr/>
        </p:nvSpPr>
        <p:spPr>
          <a:xfrm>
            <a:off x="3345735" y="4179641"/>
            <a:ext cx="222779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altLang="it-IT" b="1" dirty="0">
                <a:solidFill>
                  <a:srgbClr val="59A71D"/>
                </a:solidFill>
              </a:rPr>
              <a:t>1.1.</a:t>
            </a:r>
          </a:p>
          <a:p>
            <a:pPr algn="just"/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Atto di delega del Soggetto Destinatario al soggetto che compilerà la proposta (da allegare in Piattaforma)</a:t>
            </a:r>
          </a:p>
          <a:p>
            <a:pPr algn="just"/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2783050F-7E10-4FBA-9C22-3FC9146AB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0535" y="3703976"/>
            <a:ext cx="4752528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altLang="it-IT" sz="1800" kern="0" dirty="0">
                <a:solidFill>
                  <a:srgbClr val="59A71D"/>
                </a:solidFill>
              </a:rPr>
              <a:t>DUE DIVERSE </a:t>
            </a:r>
            <a:r>
              <a:rPr lang="it-IT" altLang="it-IT" sz="1800" kern="0" dirty="0" err="1">
                <a:solidFill>
                  <a:srgbClr val="59A71D"/>
                </a:solidFill>
              </a:rPr>
              <a:t>MODALIT</a:t>
            </a:r>
            <a:r>
              <a:rPr lang="it-IT" altLang="it-IT" sz="1800" kern="0" cap="all" dirty="0" err="1">
                <a:solidFill>
                  <a:srgbClr val="59A71D"/>
                </a:solidFill>
              </a:rPr>
              <a:t>à</a:t>
            </a:r>
            <a:r>
              <a:rPr lang="it-IT" altLang="it-IT" sz="1800" kern="0" dirty="0">
                <a:solidFill>
                  <a:srgbClr val="59A71D"/>
                </a:solidFill>
              </a:rPr>
              <a:t> OPERATIVE…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85DEA0CA-0F9E-4239-830F-B93C67445032}"/>
              </a:ext>
            </a:extLst>
          </p:cNvPr>
          <p:cNvSpPr/>
          <p:nvPr/>
        </p:nvSpPr>
        <p:spPr>
          <a:xfrm>
            <a:off x="5917913" y="4188071"/>
            <a:ext cx="5882429" cy="1679417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1C1F24D-39B1-49C4-A064-6F36CBE2BA6A}"/>
              </a:ext>
            </a:extLst>
          </p:cNvPr>
          <p:cNvSpPr txBox="1"/>
          <p:nvPr/>
        </p:nvSpPr>
        <p:spPr>
          <a:xfrm>
            <a:off x="5917913" y="4183147"/>
            <a:ext cx="5882429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altLang="it-IT" b="1" dirty="0">
                <a:solidFill>
                  <a:srgbClr val="59A71D"/>
                </a:solidFill>
              </a:rPr>
              <a:t>1.2.</a:t>
            </a:r>
          </a:p>
          <a:p>
            <a:pPr marL="231775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Il Legale rappresentante dell’impresa accede col proprio SPID alla Piattaforma e fa click su «gestione deleghe» nella barra verde in alto</a:t>
            </a:r>
          </a:p>
          <a:p>
            <a:pPr marL="231775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Segue la procedura guidata e delega un soggetto</a:t>
            </a:r>
          </a:p>
          <a:p>
            <a:pPr marL="231775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400" kern="0" dirty="0">
                <a:solidFill>
                  <a:srgbClr val="37424A"/>
                </a:solidFill>
                <a:latin typeface="+mn-lt"/>
                <a:ea typeface="+mn-ea"/>
              </a:rPr>
              <a:t>Una volta perfezionata la procedura, il delegato può procedere alla compilazione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231775" indent="-231775" algn="just" eaLnBrk="1" hangingPunct="1">
              <a:spcAft>
                <a:spcPts val="0"/>
              </a:spcAft>
              <a:buClr>
                <a:srgbClr val="59A71D"/>
              </a:buClr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Cfr. Manuale utente 1.2., p. 23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60BAA5D9-CC60-4536-A2D8-57B8084CB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700" y="6127030"/>
            <a:ext cx="3183572" cy="37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altLang="it-IT" sz="1800" b="0" kern="0" dirty="0">
                <a:solidFill>
                  <a:srgbClr val="59A71D"/>
                </a:solidFill>
              </a:rPr>
              <a:t>… </a:t>
            </a:r>
            <a:r>
              <a:rPr lang="it-IT" altLang="it-IT" sz="1800" kern="0" dirty="0">
                <a:solidFill>
                  <a:srgbClr val="59A71D"/>
                </a:solidFill>
              </a:rPr>
              <a:t>UNA REGOLA COMUNE</a:t>
            </a:r>
          </a:p>
          <a:p>
            <a:r>
              <a:rPr lang="it-IT" altLang="it-IT" sz="1800" kern="0" dirty="0">
                <a:solidFill>
                  <a:srgbClr val="59A71D"/>
                </a:solidFill>
              </a:rPr>
              <a:t> </a:t>
            </a:r>
            <a:endParaRPr lang="it-IT" altLang="it-IT" sz="1800" u="sng" kern="0" dirty="0">
              <a:solidFill>
                <a:srgbClr val="59A71D"/>
              </a:solidFill>
            </a:endParaRP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759B8CF7-7AD2-4580-B26B-637A3452B3E9}"/>
              </a:ext>
            </a:extLst>
          </p:cNvPr>
          <p:cNvSpPr/>
          <p:nvPr/>
        </p:nvSpPr>
        <p:spPr>
          <a:xfrm>
            <a:off x="6648463" y="6002986"/>
            <a:ext cx="5151879" cy="574705"/>
          </a:xfrm>
          <a:prstGeom prst="roundRect">
            <a:avLst/>
          </a:prstGeom>
          <a:noFill/>
          <a:ln w="6350">
            <a:solidFill>
              <a:srgbClr val="59A71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7FAD65-3442-4C60-A7E3-A7C2D7267EC9}"/>
              </a:ext>
            </a:extLst>
          </p:cNvPr>
          <p:cNvSpPr txBox="1"/>
          <p:nvPr/>
        </p:nvSpPr>
        <p:spPr>
          <a:xfrm>
            <a:off x="6749767" y="6054471"/>
            <a:ext cx="5094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it-IT" alt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Il Soggetto che compila la proposta accede e opera con </a:t>
            </a:r>
            <a:r>
              <a:rPr kumimoji="0" lang="it-IT" alt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il proprio SPID personale</a:t>
            </a:r>
            <a:endParaRPr lang="it-IT" dirty="0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F81705DA-E878-481E-A095-379E85595DCB}"/>
              </a:ext>
            </a:extLst>
          </p:cNvPr>
          <p:cNvSpPr/>
          <p:nvPr/>
        </p:nvSpPr>
        <p:spPr>
          <a:xfrm rot="4794827">
            <a:off x="7009271" y="2564299"/>
            <a:ext cx="577980" cy="959395"/>
          </a:xfrm>
          <a:prstGeom prst="downArrow">
            <a:avLst/>
          </a:prstGeom>
          <a:solidFill>
            <a:srgbClr val="59A71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highlight>
                <a:srgbClr val="59A71D"/>
              </a:highlight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48F3C0E-95F7-484D-8270-B26BB89FEE8A}"/>
              </a:ext>
            </a:extLst>
          </p:cNvPr>
          <p:cNvSpPr txBox="1"/>
          <p:nvPr/>
        </p:nvSpPr>
        <p:spPr>
          <a:xfrm>
            <a:off x="7825117" y="2636223"/>
            <a:ext cx="3887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400" kern="0" dirty="0">
                <a:solidFill>
                  <a:srgbClr val="37424A"/>
                </a:solidFill>
                <a:latin typeface="Arial"/>
                <a:ea typeface="ＭＳ Ｐゴシック"/>
              </a:rPr>
              <a:t>Anche c</a:t>
            </a:r>
            <a:r>
              <a:rPr kumimoji="0" lang="it-IT" alt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on </a:t>
            </a:r>
            <a:r>
              <a:rPr kumimoji="0" lang="it-IT" alt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 dati e </a:t>
            </a:r>
            <a:r>
              <a:rPr lang="it-IT" altLang="it-IT" sz="1400" b="1" kern="0" dirty="0">
                <a:solidFill>
                  <a:srgbClr val="37424A"/>
                </a:solidFill>
                <a:latin typeface="Arial"/>
                <a:ea typeface="ＭＳ Ｐゴシック"/>
              </a:rPr>
              <a:t>le informazioni </a:t>
            </a:r>
            <a:r>
              <a:rPr kumimoji="0" lang="it-IT" alt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del delegante</a:t>
            </a:r>
            <a:r>
              <a:rPr kumimoji="0" lang="it-IT" altLang="it-IT" sz="1400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(popolazione, territorio)/ </a:t>
            </a:r>
            <a:r>
              <a:rPr kumimoji="0" lang="it-IT" alt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indicati dal delegante</a:t>
            </a:r>
            <a:r>
              <a:rPr kumimoji="0" lang="it-IT" altLang="it-IT" sz="1400" i="0" u="none" strike="noStrike" kern="0" cap="none" spc="0" normalizeH="0" baseline="0" noProof="0" dirty="0">
                <a:ln>
                  <a:noFill/>
                </a:ln>
                <a:solidFill>
                  <a:srgbClr val="37424A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6520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BDCAA0BB-18EF-4E41-BA5C-9EB93783F1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3176588"/>
            <a:ext cx="374491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>
                <a:solidFill>
                  <a:srgbClr val="59A71D"/>
                </a:solidFill>
              </a:rPr>
              <a:t>GRAZIE PER L’ATTENZIONE!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E43954C-850C-3141-A63D-F8EB9E2B3819}"/>
              </a:ext>
            </a:extLst>
          </p:cNvPr>
          <p:cNvSpPr/>
          <p:nvPr/>
        </p:nvSpPr>
        <p:spPr>
          <a:xfrm>
            <a:off x="3216275" y="3068638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4615821-2D1E-A240-AB61-836A39A073DD}"/>
              </a:ext>
            </a:extLst>
          </p:cNvPr>
          <p:cNvSpPr/>
          <p:nvPr/>
        </p:nvSpPr>
        <p:spPr>
          <a:xfrm>
            <a:off x="3441700" y="2928938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38916" name="Immagine 3">
            <a:extLst>
              <a:ext uri="{FF2B5EF4-FFF2-40B4-BE49-F238E27FC236}">
                <a16:creationId xmlns:a16="http://schemas.microsoft.com/office/drawing/2014/main" id="{67123F5D-7801-6D4E-BC39-B7A55FBEE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12621" r="36369" b="28404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E2019C33-2164-7E4A-921B-2657B4BB57B7}"/>
              </a:ext>
            </a:extLst>
          </p:cNvPr>
          <p:cNvSpPr txBox="1">
            <a:spLocks noChangeArrowheads="1"/>
          </p:cNvSpPr>
          <p:nvPr/>
        </p:nvSpPr>
        <p:spPr>
          <a:xfrm>
            <a:off x="407368" y="2408728"/>
            <a:ext cx="8616950" cy="504825"/>
          </a:xfrm>
          <a:prstGeom prst="rect">
            <a:avLst/>
          </a:prstGeom>
        </p:spPr>
        <p:txBody>
          <a:bodyPr lIns="9000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it-IT" altLang="it-IT" sz="2800" kern="0" dirty="0">
                <a:solidFill>
                  <a:srgbClr val="59A71D"/>
                </a:solidFill>
              </a:rPr>
              <a:t>GRAZIE PER L’ATTENZIONE</a:t>
            </a:r>
          </a:p>
        </p:txBody>
      </p:sp>
      <p:pic>
        <p:nvPicPr>
          <p:cNvPr id="7" name="Elemento grafico 6" descr="Domande con riempimento a tinta unita">
            <a:extLst>
              <a:ext uri="{FF2B5EF4-FFF2-40B4-BE49-F238E27FC236}">
                <a16:creationId xmlns:a16="http://schemas.microsoft.com/office/drawing/2014/main" id="{42F96F10-A13D-4AE3-8EBA-BFF63F327D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00114" y="3449069"/>
            <a:ext cx="2616572" cy="26165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31911B53BAF5E40ADCD350FD937F154" ma:contentTypeVersion="11" ma:contentTypeDescription="Creare un nuovo documento." ma:contentTypeScope="" ma:versionID="60bb9784cbb1aa37e209e567ca6ee78e">
  <xsd:schema xmlns:xsd="http://www.w3.org/2001/XMLSchema" xmlns:xs="http://www.w3.org/2001/XMLSchema" xmlns:p="http://schemas.microsoft.com/office/2006/metadata/properties" xmlns:ns2="911c2e8e-581c-4256-8958-901080032c00" xmlns:ns3="40af4209-7130-462b-ac72-8b51daef67e7" targetNamespace="http://schemas.microsoft.com/office/2006/metadata/properties" ma:root="true" ma:fieldsID="3bc8225db7941f5cd267c4d1ac109457" ns2:_="" ns3:_="">
    <xsd:import namespace="911c2e8e-581c-4256-8958-901080032c00"/>
    <xsd:import namespace="40af4209-7130-462b-ac72-8b51daef67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c2e8e-581c-4256-8958-901080032c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af4209-7130-462b-ac72-8b51daef67e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DA409F33-B546-40A7-A5D5-03AEEF8BCB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535496-5691-49D4-80F5-63966830C5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1c2e8e-581c-4256-8958-901080032c00"/>
    <ds:schemaRef ds:uri="40af4209-7130-462b-ac72-8b51daef67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7AC2A3-6363-41E6-9927-16119FBDC489}">
  <ds:schemaRefs>
    <ds:schemaRef ds:uri="911c2e8e-581c-4256-8958-901080032c00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40af4209-7130-462b-ac72-8b51daef67e7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1475D63D-1BEA-4357-8810-6F0E2FFE34E5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8256</TotalTime>
  <Words>761</Words>
  <Application>Microsoft Office PowerPoint</Application>
  <PresentationFormat>Widescreen</PresentationFormat>
  <Paragraphs>103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Wingdings</vt:lpstr>
      <vt:lpstr>Struttura predefinita</vt:lpstr>
      <vt:lpstr>Presentazione standard di PowerPoint</vt:lpstr>
      <vt:lpstr>ALLEGATI ALLE PROPOSTE</vt:lpstr>
      <vt:lpstr>ALLEGATI ALLE PROPOSTE – 1.1</vt:lpstr>
      <vt:lpstr>ALLEGATI ALLE PROPOSTE – 1.1. _ Allegati eventuali</vt:lpstr>
      <vt:lpstr>ALLEGATI ALLE PROPOSTE – 1.2</vt:lpstr>
      <vt:lpstr>DELEGHE</vt:lpstr>
      <vt:lpstr>GRAZIE PER L’ATTENZIONE!</vt:lpstr>
    </vt:vector>
  </TitlesOfParts>
  <Company>Sviluppo Italia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Sviluppo Italia S.p.a.</dc:creator>
  <cp:lastModifiedBy>Ludovica Benedizione</cp:lastModifiedBy>
  <cp:revision>458</cp:revision>
  <dcterms:created xsi:type="dcterms:W3CDTF">2008-07-22T23:03:00Z</dcterms:created>
  <dcterms:modified xsi:type="dcterms:W3CDTF">2022-01-19T09:45:27Z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QMYRDE6Q4NWN-127-16</vt:lpwstr>
  </property>
  <property fmtid="{D5CDD505-2E9C-101B-9397-08002B2CF9AE}" pid="3" name="_dlc_DocIdItemGuid">
    <vt:lpwstr>f89b61a5-b26a-4b21-a802-fb7b98ac7403</vt:lpwstr>
  </property>
  <property fmtid="{D5CDD505-2E9C-101B-9397-08002B2CF9AE}" pid="4" name="_dlc_DocIdUrl">
    <vt:lpwstr>http://intranet-km.invitalia.it/documentazione-interna/_layouts/DocIdRedir.aspx?ID=QMYRDE6Q4NWN-127-16, QMYRDE6Q4NWN-127-16</vt:lpwstr>
  </property>
  <property fmtid="{D5CDD505-2E9C-101B-9397-08002B2CF9AE}" pid="5" name="PublishingExpirationDate">
    <vt:lpwstr/>
  </property>
  <property fmtid="{D5CDD505-2E9C-101B-9397-08002B2CF9AE}" pid="6" name="PublishingStartDate">
    <vt:lpwstr/>
  </property>
  <property fmtid="{D5CDD505-2E9C-101B-9397-08002B2CF9AE}" pid="7" name="ContentTypeId">
    <vt:lpwstr>0x010100131911B53BAF5E40ADCD350FD937F154</vt:lpwstr>
  </property>
</Properties>
</file>