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5"/>
  </p:sldMasterIdLst>
  <p:notesMasterIdLst>
    <p:notesMasterId r:id="rId16"/>
  </p:notesMasterIdLst>
  <p:sldIdLst>
    <p:sldId id="452" r:id="rId6"/>
    <p:sldId id="470" r:id="rId7"/>
    <p:sldId id="423" r:id="rId8"/>
    <p:sldId id="466" r:id="rId9"/>
    <p:sldId id="471" r:id="rId10"/>
    <p:sldId id="465" r:id="rId11"/>
    <p:sldId id="467" r:id="rId12"/>
    <p:sldId id="468" r:id="rId13"/>
    <p:sldId id="469" r:id="rId14"/>
    <p:sldId id="464" r:id="rId15"/>
  </p:sldIdLst>
  <p:sldSz cx="12192000" cy="6858000"/>
  <p:notesSz cx="6858000" cy="9945688"/>
  <p:defaultTextStyle>
    <a:defPPr>
      <a:defRPr lang="it-IT"/>
    </a:defPPr>
    <a:lvl1pPr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71">
          <p15:clr>
            <a:srgbClr val="A4A3A4"/>
          </p15:clr>
        </p15:guide>
        <p15:guide id="2" pos="1603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Invitalia" initials="" lastIdx="16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9A71D"/>
    <a:srgbClr val="FF5050"/>
    <a:srgbClr val="ED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34D934B-60B5-4DC1-8F05-8E6DBD26BC8D}" vWet="4" dt="2022-01-18T16:24:42.774"/>
    <p1510:client id="{CF29CD61-B9DC-4A3F-A99E-66EF29887733}" v="337" dt="2022-01-18T22:22:22.47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essuno stile, griglia tabel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756" y="108"/>
      </p:cViewPr>
      <p:guideLst>
        <p:guide orient="horz" pos="1071"/>
        <p:guide pos="160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viewProps" Target="viewProp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>
            <a:extLst>
              <a:ext uri="{FF2B5EF4-FFF2-40B4-BE49-F238E27FC236}">
                <a16:creationId xmlns:a16="http://schemas.microsoft.com/office/drawing/2014/main" id="{0FA05DD6-C395-9A4F-9865-3C20F80518C8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2547" cy="49784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870" tIns="45935" rIns="91870" bIns="45935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ＭＳ Ｐゴシック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4819" name="Rectangle 3">
            <a:extLst>
              <a:ext uri="{FF2B5EF4-FFF2-40B4-BE49-F238E27FC236}">
                <a16:creationId xmlns:a16="http://schemas.microsoft.com/office/drawing/2014/main" id="{2ECA8E13-D659-B745-9F7B-7C563D810C83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3852" y="0"/>
            <a:ext cx="2972547" cy="49784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870" tIns="45935" rIns="91870" bIns="45935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ＭＳ Ｐゴシック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3316" name="Rectangle 4">
            <a:extLst>
              <a:ext uri="{FF2B5EF4-FFF2-40B4-BE49-F238E27FC236}">
                <a16:creationId xmlns:a16="http://schemas.microsoft.com/office/drawing/2014/main" id="{7A245DAA-9485-574A-AA2A-17AB393E87BD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" y="746125"/>
            <a:ext cx="6630988" cy="37290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21" name="Rectangle 5">
            <a:extLst>
              <a:ext uri="{FF2B5EF4-FFF2-40B4-BE49-F238E27FC236}">
                <a16:creationId xmlns:a16="http://schemas.microsoft.com/office/drawing/2014/main" id="{1984B876-7111-AD48-8BDF-A685BD734066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7082" y="4725515"/>
            <a:ext cx="5483837" cy="447420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870" tIns="45935" rIns="91870" bIns="4593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noProof="0"/>
              <a:t>Fare clic per modificare gli stili del testo dello schema</a:t>
            </a:r>
          </a:p>
          <a:p>
            <a:pPr lvl="1"/>
            <a:r>
              <a:rPr lang="it-IT" noProof="0"/>
              <a:t>Secondo livello</a:t>
            </a:r>
          </a:p>
          <a:p>
            <a:pPr lvl="2"/>
            <a:r>
              <a:rPr lang="it-IT" noProof="0"/>
              <a:t>Terzo livello</a:t>
            </a:r>
          </a:p>
          <a:p>
            <a:pPr lvl="3"/>
            <a:r>
              <a:rPr lang="it-IT" noProof="0"/>
              <a:t>Quarto livello</a:t>
            </a:r>
          </a:p>
          <a:p>
            <a:pPr lvl="4"/>
            <a:r>
              <a:rPr lang="it-IT" noProof="0"/>
              <a:t>Quinto livello</a:t>
            </a:r>
          </a:p>
        </p:txBody>
      </p:sp>
      <p:sp>
        <p:nvSpPr>
          <p:cNvPr id="34822" name="Rectangle 6">
            <a:extLst>
              <a:ext uri="{FF2B5EF4-FFF2-40B4-BE49-F238E27FC236}">
                <a16:creationId xmlns:a16="http://schemas.microsoft.com/office/drawing/2014/main" id="{B2042F13-3D68-B045-9F50-A9A02565D66C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6257"/>
            <a:ext cx="2972547" cy="497841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870" tIns="45935" rIns="91870" bIns="45935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ＭＳ Ｐゴシック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4823" name="Rectangle 7">
            <a:extLst>
              <a:ext uri="{FF2B5EF4-FFF2-40B4-BE49-F238E27FC236}">
                <a16:creationId xmlns:a16="http://schemas.microsoft.com/office/drawing/2014/main" id="{1326938A-FCF1-D346-8385-449B9D952AC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3852" y="9446257"/>
            <a:ext cx="2972547" cy="497841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870" tIns="45935" rIns="91870" bIns="45935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24619BB0-74DD-D84B-97DA-33E5B0FD55B7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4619BB0-74DD-D84B-97DA-33E5B0FD55B7}" type="slidenum">
              <a:rPr lang="it-IT" altLang="it-IT" smtClean="0"/>
              <a:pPr>
                <a:defRPr/>
              </a:pPr>
              <a:t>1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1409617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4619BB0-74DD-D84B-97DA-33E5B0FD55B7}" type="slidenum">
              <a:rPr lang="it-IT" altLang="it-IT" smtClean="0"/>
              <a:pPr>
                <a:defRPr/>
              </a:pPr>
              <a:t>10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1166844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4619BB0-74DD-D84B-97DA-33E5B0FD55B7}" type="slidenum">
              <a:rPr lang="it-IT" altLang="it-IT" smtClean="0"/>
              <a:pPr>
                <a:defRPr/>
              </a:pPr>
              <a:t>2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8808496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4619BB0-74DD-D84B-97DA-33E5B0FD55B7}" type="slidenum">
              <a:rPr lang="it-IT" altLang="it-IT" smtClean="0"/>
              <a:pPr>
                <a:defRPr/>
              </a:pPr>
              <a:t>3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7770319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4619BB0-74DD-D84B-97DA-33E5B0FD55B7}" type="slidenum">
              <a:rPr lang="it-IT" altLang="it-IT" smtClean="0"/>
              <a:pPr>
                <a:defRPr/>
              </a:pPr>
              <a:t>4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3017302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4619BB0-74DD-D84B-97DA-33E5B0FD55B7}" type="slidenum">
              <a:rPr lang="it-IT" altLang="it-IT" smtClean="0"/>
              <a:pPr>
                <a:defRPr/>
              </a:pPr>
              <a:t>5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5264795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4619BB0-74DD-D84B-97DA-33E5B0FD55B7}" type="slidenum">
              <a:rPr lang="it-IT" altLang="it-IT" smtClean="0"/>
              <a:pPr>
                <a:defRPr/>
              </a:pPr>
              <a:t>6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8104719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4619BB0-74DD-D84B-97DA-33E5B0FD55B7}" type="slidenum">
              <a:rPr lang="it-IT" altLang="it-IT" smtClean="0"/>
              <a:pPr>
                <a:defRPr/>
              </a:pPr>
              <a:t>7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6112777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4619BB0-74DD-D84B-97DA-33E5B0FD55B7}" type="slidenum">
              <a:rPr lang="it-IT" altLang="it-IT" smtClean="0"/>
              <a:pPr>
                <a:defRPr/>
              </a:pPr>
              <a:t>8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444956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4619BB0-74DD-D84B-97DA-33E5B0FD55B7}" type="slidenum">
              <a:rPr lang="it-IT" altLang="it-IT" smtClean="0"/>
              <a:pPr>
                <a:defRPr/>
              </a:pPr>
              <a:t>9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9799358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059791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0C8637D5-E0DB-8144-9844-3D7A2755250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xfrm>
            <a:off x="2235200" y="5988050"/>
            <a:ext cx="3860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706346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408768" y="1628776"/>
            <a:ext cx="9082617" cy="3603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2408768" y="2492375"/>
            <a:ext cx="9082617" cy="27368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D19C8F9F-E162-564B-BA70-85441E9EBAC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xfrm>
            <a:off x="2235200" y="5988050"/>
            <a:ext cx="3860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199726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9222317" y="1628775"/>
            <a:ext cx="2269067" cy="3600450"/>
          </a:xfrm>
          <a:prstGeom prst="rect">
            <a:avLst/>
          </a:prstGeom>
        </p:spPr>
        <p:txBody>
          <a:bodyPr vert="eaVert"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2408767" y="1628775"/>
            <a:ext cx="6610351" cy="36004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A03E3EF5-7621-274F-8188-1C00B8F3FFD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xfrm>
            <a:off x="2235200" y="5988050"/>
            <a:ext cx="3860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15297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408768" y="1628776"/>
            <a:ext cx="9082617" cy="3603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408768" y="2492375"/>
            <a:ext cx="9082617" cy="27368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FE2E06C1-1386-FE40-A8ED-78613D6E2C3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xfrm>
            <a:off x="2235200" y="5988050"/>
            <a:ext cx="3860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270103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2ABABC-2312-4469-9CE3-BB618D7B0C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</p:spTree>
    <p:extLst>
      <p:ext uri="{BB962C8B-B14F-4D97-AF65-F5344CB8AC3E}">
        <p14:creationId xmlns:p14="http://schemas.microsoft.com/office/powerpoint/2010/main" val="33429962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F65738E4-091E-A248-AB9C-B9B65ADC8AF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xfrm>
            <a:off x="2235200" y="5988050"/>
            <a:ext cx="3860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07357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408768" y="1628776"/>
            <a:ext cx="9082617" cy="3603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2408767" y="2492375"/>
            <a:ext cx="4438651" cy="27368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7050618" y="2492375"/>
            <a:ext cx="4440767" cy="27368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5D7C2163-BD96-1845-95D6-7CE61DDF68C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xfrm>
            <a:off x="2235200" y="5988050"/>
            <a:ext cx="3860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60867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150387C7-951D-8943-983C-0144700FF3B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xfrm>
            <a:off x="2235200" y="5988050"/>
            <a:ext cx="3860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082260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408768" y="1628776"/>
            <a:ext cx="9082617" cy="3603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B898747A-2A63-A34D-93D2-110642E5136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xfrm>
            <a:off x="2235200" y="5988050"/>
            <a:ext cx="3860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432878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>
            <a:extLst>
              <a:ext uri="{FF2B5EF4-FFF2-40B4-BE49-F238E27FC236}">
                <a16:creationId xmlns:a16="http://schemas.microsoft.com/office/drawing/2014/main" id="{2EA6B47A-B22A-BF4A-8844-60D43371167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xfrm>
            <a:off x="2235200" y="5988050"/>
            <a:ext cx="3860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688444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6EDB1BDD-3732-684B-9D61-DC31716D64B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xfrm>
            <a:off x="2235200" y="5988050"/>
            <a:ext cx="3860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4749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Immagine 5">
            <a:extLst>
              <a:ext uri="{FF2B5EF4-FFF2-40B4-BE49-F238E27FC236}">
                <a16:creationId xmlns:a16="http://schemas.microsoft.com/office/drawing/2014/main" id="{406F24FB-79C7-CE4E-9385-09EE8159AA3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67" t="9155" r="11029" b="11919"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ttangolo 6">
            <a:extLst>
              <a:ext uri="{FF2B5EF4-FFF2-40B4-BE49-F238E27FC236}">
                <a16:creationId xmlns:a16="http://schemas.microsoft.com/office/drawing/2014/main" id="{9DD5EDF0-D772-AE40-BB7A-9B68190034A0}"/>
              </a:ext>
            </a:extLst>
          </p:cNvPr>
          <p:cNvSpPr/>
          <p:nvPr userDrawn="1"/>
        </p:nvSpPr>
        <p:spPr>
          <a:xfrm>
            <a:off x="3071813" y="0"/>
            <a:ext cx="9120187" cy="6858000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1028" name="CasellaDiTesto 7">
            <a:extLst>
              <a:ext uri="{FF2B5EF4-FFF2-40B4-BE49-F238E27FC236}">
                <a16:creationId xmlns:a16="http://schemas.microsoft.com/office/drawing/2014/main" id="{1FA0FF37-05A3-AD42-A7F2-377763929EBD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9063" y="95250"/>
            <a:ext cx="10588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it-IT" altLang="it-IT" sz="2400" b="1">
                <a:solidFill>
                  <a:srgbClr val="59A71D"/>
                </a:solidFill>
                <a:cs typeface="Arial" panose="020B0604020202020204" pitchFamily="34" charset="0"/>
              </a:rPr>
              <a:t>PNRR</a:t>
            </a:r>
          </a:p>
        </p:txBody>
      </p:sp>
      <p:sp>
        <p:nvSpPr>
          <p:cNvPr id="1029" name="CasellaDiTesto 8">
            <a:extLst>
              <a:ext uri="{FF2B5EF4-FFF2-40B4-BE49-F238E27FC236}">
                <a16:creationId xmlns:a16="http://schemas.microsoft.com/office/drawing/2014/main" id="{57CA6EFA-3817-BD4C-B553-E507AFBCC8E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9063" y="404813"/>
            <a:ext cx="1712912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it-IT" altLang="it-IT" sz="1400">
                <a:solidFill>
                  <a:srgbClr val="59A71D"/>
                </a:solidFill>
                <a:cs typeface="Arial" panose="020B0604020202020204" pitchFamily="34" charset="0"/>
              </a:rPr>
              <a:t>PER L’ECONOMIA</a:t>
            </a:r>
          </a:p>
          <a:p>
            <a:r>
              <a:rPr lang="it-IT" altLang="it-IT" sz="1400">
                <a:solidFill>
                  <a:srgbClr val="59A71D"/>
                </a:solidFill>
                <a:cs typeface="Arial" panose="020B0604020202020204" pitchFamily="34" charset="0"/>
              </a:rPr>
              <a:t>CIRCOLARE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64550453-C48B-4548-88EF-5D3938E61091}"/>
              </a:ext>
            </a:extLst>
          </p:cNvPr>
          <p:cNvSpPr txBox="1"/>
          <p:nvPr userDrawn="1"/>
        </p:nvSpPr>
        <p:spPr>
          <a:xfrm>
            <a:off x="119063" y="6332538"/>
            <a:ext cx="1646237" cy="4381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it-IT" sz="1200">
                <a:solidFill>
                  <a:srgbClr val="59A71D"/>
                </a:solidFill>
                <a:cs typeface="Arial" panose="020B0604020202020204" pitchFamily="34" charset="0"/>
              </a:rPr>
              <a:t>Leonardo Procopio</a:t>
            </a:r>
          </a:p>
          <a:p>
            <a:pPr>
              <a:defRPr/>
            </a:pPr>
            <a:r>
              <a:rPr lang="it-IT" sz="1050" i="1">
                <a:solidFill>
                  <a:srgbClr val="59A71D"/>
                </a:solidFill>
                <a:cs typeface="Arial" panose="020B0604020202020204" pitchFamily="34" charset="0"/>
              </a:rPr>
              <a:t>BU Programmi Operativi</a:t>
            </a:r>
            <a:endParaRPr lang="it-IT" sz="1050">
              <a:solidFill>
                <a:srgbClr val="59A71D"/>
              </a:solidFill>
              <a:cs typeface="Arial" panose="020B0604020202020204" pitchFamily="34" charset="0"/>
            </a:endParaRPr>
          </a:p>
        </p:txBody>
      </p:sp>
      <p:sp>
        <p:nvSpPr>
          <p:cNvPr id="1031" name="CasellaDiTesto 10">
            <a:extLst>
              <a:ext uri="{FF2B5EF4-FFF2-40B4-BE49-F238E27FC236}">
                <a16:creationId xmlns:a16="http://schemas.microsoft.com/office/drawing/2014/main" id="{400A162C-B3EB-6E46-A078-8D185844196D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9063" y="5372100"/>
            <a:ext cx="2662237" cy="938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it-IT" altLang="it-IT" sz="1100" b="1">
                <a:solidFill>
                  <a:srgbClr val="59A71D"/>
                </a:solidFill>
              </a:rPr>
              <a:t>PRINCIPALI DISPOSIZIONI DI CUI AL</a:t>
            </a:r>
          </a:p>
          <a:p>
            <a:r>
              <a:rPr lang="it-IT" altLang="it-IT" sz="1100" b="1">
                <a:solidFill>
                  <a:srgbClr val="59A71D"/>
                </a:solidFill>
              </a:rPr>
              <a:t>REGOLAMENTO GBER 651/2014</a:t>
            </a:r>
          </a:p>
          <a:p>
            <a:r>
              <a:rPr lang="it-IT" altLang="it-IT" sz="1100" b="1">
                <a:solidFill>
                  <a:srgbClr val="59A71D"/>
                </a:solidFill>
              </a:rPr>
              <a:t>APPLICABILI AGLI AVVISI MITE DEL</a:t>
            </a:r>
          </a:p>
          <a:p>
            <a:r>
              <a:rPr lang="it-IT" altLang="it-IT" sz="1100" b="1">
                <a:solidFill>
                  <a:srgbClr val="59A71D"/>
                </a:solidFill>
              </a:rPr>
              <a:t>15.10.2021 - PROGETTI “FARO” DI</a:t>
            </a:r>
          </a:p>
          <a:p>
            <a:r>
              <a:rPr lang="it-IT" altLang="it-IT" sz="1100" b="1">
                <a:solidFill>
                  <a:srgbClr val="59A71D"/>
                </a:solidFill>
              </a:rPr>
              <a:t>ECONOMIA CIRCOLARE.</a:t>
            </a:r>
            <a:endParaRPr lang="it-IT" altLang="it-IT" sz="1100" b="1">
              <a:solidFill>
                <a:srgbClr val="59A71D"/>
              </a:solidFill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96" r:id="rId1"/>
    <p:sldLayoutId id="2147484597" r:id="rId2"/>
    <p:sldLayoutId id="2147484607" r:id="rId3"/>
    <p:sldLayoutId id="2147484598" r:id="rId4"/>
    <p:sldLayoutId id="2147484599" r:id="rId5"/>
    <p:sldLayoutId id="2147484600" r:id="rId6"/>
    <p:sldLayoutId id="2147484601" r:id="rId7"/>
    <p:sldLayoutId id="2147484602" r:id="rId8"/>
    <p:sldLayoutId id="2147484603" r:id="rId9"/>
    <p:sldLayoutId id="2147484604" r:id="rId10"/>
    <p:sldLayoutId id="2147484605" r:id="rId11"/>
    <p:sldLayoutId id="2147484606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rgbClr val="818A8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rgbClr val="818A8F"/>
          </a:solidFill>
          <a:latin typeface="Arial" charset="0"/>
          <a:ea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rgbClr val="818A8F"/>
          </a:solidFill>
          <a:latin typeface="Arial" charset="0"/>
          <a:ea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rgbClr val="818A8F"/>
          </a:solidFill>
          <a:latin typeface="Arial" charset="0"/>
          <a:ea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rgbClr val="818A8F"/>
          </a:solidFill>
          <a:latin typeface="Arial" charset="0"/>
          <a:ea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1600" b="1">
          <a:solidFill>
            <a:srgbClr val="818A8F"/>
          </a:solidFill>
          <a:latin typeface="Arial" charset="0"/>
          <a:ea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1600" b="1">
          <a:solidFill>
            <a:srgbClr val="818A8F"/>
          </a:solidFill>
          <a:latin typeface="Arial" charset="0"/>
          <a:ea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1600" b="1">
          <a:solidFill>
            <a:srgbClr val="818A8F"/>
          </a:solidFill>
          <a:latin typeface="Arial" charset="0"/>
          <a:ea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1600" b="1">
          <a:solidFill>
            <a:srgbClr val="818A8F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1600">
          <a:solidFill>
            <a:srgbClr val="37424A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D52B1E"/>
        </a:buClr>
        <a:buSzPct val="80000"/>
        <a:buFont typeface="Wingdings" pitchFamily="2" charset="2"/>
        <a:buChar char="§"/>
        <a:defRPr sz="1600">
          <a:solidFill>
            <a:srgbClr val="37424A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D52B1E"/>
        </a:buClr>
        <a:buSzPct val="80000"/>
        <a:buFont typeface="Wingdings" pitchFamily="2" charset="2"/>
        <a:buChar char="§"/>
        <a:defRPr sz="1600">
          <a:solidFill>
            <a:srgbClr val="37424A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D52B1E"/>
        </a:buClr>
        <a:buSzPct val="80000"/>
        <a:buFont typeface="Wingdings" pitchFamily="2" charset="2"/>
        <a:buChar char="§"/>
        <a:defRPr sz="1600">
          <a:solidFill>
            <a:srgbClr val="37424A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D52B1E"/>
        </a:buClr>
        <a:buSzPct val="80000"/>
        <a:buFont typeface="Wingdings" pitchFamily="2" charset="2"/>
        <a:buChar char="§"/>
        <a:defRPr sz="1600">
          <a:solidFill>
            <a:srgbClr val="37424A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D52B1E"/>
        </a:buClr>
        <a:buSzPct val="80000"/>
        <a:buFont typeface="Wingdings" charset="0"/>
        <a:buChar char="§"/>
        <a:defRPr sz="1600">
          <a:solidFill>
            <a:srgbClr val="37424A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D52B1E"/>
        </a:buClr>
        <a:buSzPct val="80000"/>
        <a:buFont typeface="Wingdings" charset="0"/>
        <a:buChar char="§"/>
        <a:defRPr sz="1600">
          <a:solidFill>
            <a:srgbClr val="37424A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D52B1E"/>
        </a:buClr>
        <a:buSzPct val="80000"/>
        <a:buFont typeface="Wingdings" charset="0"/>
        <a:buChar char="§"/>
        <a:defRPr sz="1600">
          <a:solidFill>
            <a:srgbClr val="37424A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D52B1E"/>
        </a:buClr>
        <a:buSzPct val="80000"/>
        <a:buFont typeface="Wingdings" charset="0"/>
        <a:buChar char="§"/>
        <a:defRPr sz="1600">
          <a:solidFill>
            <a:srgbClr val="37424A"/>
          </a:solidFill>
          <a:latin typeface="+mn-lt"/>
          <a:ea typeface="+mn-ea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sv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10" Type="http://schemas.openxmlformats.org/officeDocument/2006/relationships/image" Target="../media/image18.svg"/><Relationship Id="rId4" Type="http://schemas.openxmlformats.org/officeDocument/2006/relationships/image" Target="../media/image12.svg"/><Relationship Id="rId9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Immagine 11">
            <a:extLst>
              <a:ext uri="{FF2B5EF4-FFF2-40B4-BE49-F238E27FC236}">
                <a16:creationId xmlns:a16="http://schemas.microsoft.com/office/drawing/2014/main" id="{20E95BF2-B3DC-8845-9F7F-951A706257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38"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6" name="CasellaDiTesto 12">
            <a:extLst>
              <a:ext uri="{FF2B5EF4-FFF2-40B4-BE49-F238E27FC236}">
                <a16:creationId xmlns:a16="http://schemas.microsoft.com/office/drawing/2014/main" id="{C441EA86-3BB9-2A4D-BEF9-283BD2C871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01950" y="2493963"/>
            <a:ext cx="1782763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it-IT" altLang="it-IT" sz="4400" b="1">
                <a:solidFill>
                  <a:srgbClr val="59A71D"/>
                </a:solidFill>
                <a:cs typeface="Arial" panose="020B0604020202020204" pitchFamily="34" charset="0"/>
              </a:rPr>
              <a:t>PNRR</a:t>
            </a:r>
          </a:p>
        </p:txBody>
      </p:sp>
      <p:sp>
        <p:nvSpPr>
          <p:cNvPr id="26627" name="CasellaDiTesto 13">
            <a:extLst>
              <a:ext uri="{FF2B5EF4-FFF2-40B4-BE49-F238E27FC236}">
                <a16:creationId xmlns:a16="http://schemas.microsoft.com/office/drawing/2014/main" id="{4331F862-C486-994E-98D2-90C5CB9EF6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01950" y="3070225"/>
            <a:ext cx="2908300" cy="86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it-IT" altLang="it-IT" sz="2500">
                <a:solidFill>
                  <a:srgbClr val="59A71D"/>
                </a:solidFill>
                <a:cs typeface="Arial" panose="020B0604020202020204" pitchFamily="34" charset="0"/>
              </a:rPr>
              <a:t>PER L’ECONOMIA</a:t>
            </a:r>
          </a:p>
          <a:p>
            <a:r>
              <a:rPr lang="it-IT" altLang="it-IT" sz="2500">
                <a:solidFill>
                  <a:srgbClr val="59A71D"/>
                </a:solidFill>
                <a:cs typeface="Arial" panose="020B0604020202020204" pitchFamily="34" charset="0"/>
              </a:rPr>
              <a:t>CIRCOLARE</a:t>
            </a:r>
          </a:p>
        </p:txBody>
      </p:sp>
      <p:sp>
        <p:nvSpPr>
          <p:cNvPr id="26629" name="CasellaDiTesto 15">
            <a:extLst>
              <a:ext uri="{FF2B5EF4-FFF2-40B4-BE49-F238E27FC236}">
                <a16:creationId xmlns:a16="http://schemas.microsoft.com/office/drawing/2014/main" id="{C8417012-FA3D-3E4F-8070-5E40311B98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42263" y="3932238"/>
            <a:ext cx="356059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it-IT" altLang="it-IT">
                <a:solidFill>
                  <a:srgbClr val="59A71D"/>
                </a:solidFill>
                <a:cs typeface="Arial" panose="020B0604020202020204" pitchFamily="34" charset="0"/>
              </a:rPr>
              <a:t>Mercoledì 19 GENNAIO 2022</a:t>
            </a:r>
          </a:p>
        </p:txBody>
      </p:sp>
      <p:sp>
        <p:nvSpPr>
          <p:cNvPr id="26630" name="CasellaDiTesto 16">
            <a:extLst>
              <a:ext uri="{FF2B5EF4-FFF2-40B4-BE49-F238E27FC236}">
                <a16:creationId xmlns:a16="http://schemas.microsoft.com/office/drawing/2014/main" id="{E10CD3FC-18B8-7745-9E86-8C01D34101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42263" y="4581525"/>
            <a:ext cx="2690032" cy="353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it-IT" altLang="it-IT" sz="1700">
                <a:solidFill>
                  <a:srgbClr val="59A71D"/>
                </a:solidFill>
                <a:cs typeface="Arial" panose="020B0604020202020204" pitchFamily="34" charset="0"/>
              </a:rPr>
              <a:t>Emilio Ferrari - INVITALIA</a:t>
            </a:r>
          </a:p>
        </p:txBody>
      </p:sp>
      <p:sp>
        <p:nvSpPr>
          <p:cNvPr id="26631" name="CasellaDiTesto 18">
            <a:extLst>
              <a:ext uri="{FF2B5EF4-FFF2-40B4-BE49-F238E27FC236}">
                <a16:creationId xmlns:a16="http://schemas.microsoft.com/office/drawing/2014/main" id="{D0AB0AF0-1A85-A84B-8063-9037C54EB2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42263" y="1410845"/>
            <a:ext cx="4058393" cy="2139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it-IT" altLang="it-IT" sz="1700" b="1">
                <a:solidFill>
                  <a:srgbClr val="59A71D"/>
                </a:solidFill>
              </a:rPr>
              <a:t>INVESTIMENTO 1.1 - Realizzazione nuovi impianti di gestione rifiuti e ammodernamento di impianti esistenti</a:t>
            </a:r>
          </a:p>
          <a:p>
            <a:endParaRPr lang="it-IT" altLang="it-IT" sz="1700" b="1">
              <a:solidFill>
                <a:srgbClr val="59A71D"/>
              </a:solidFill>
            </a:endParaRPr>
          </a:p>
          <a:p>
            <a:pPr algn="ctr"/>
            <a:r>
              <a:rPr lang="it-IT" altLang="it-IT" sz="1600" b="1" cap="all">
                <a:solidFill>
                  <a:srgbClr val="59A71D"/>
                </a:solidFill>
              </a:rPr>
              <a:t>Domande frequenti</a:t>
            </a:r>
          </a:p>
          <a:p>
            <a:pPr algn="ctr"/>
            <a:r>
              <a:rPr lang="it-IT" altLang="it-IT" sz="1600" b="1" cap="all">
                <a:solidFill>
                  <a:srgbClr val="59A71D"/>
                </a:solidFill>
              </a:rPr>
              <a:t>e</a:t>
            </a:r>
          </a:p>
          <a:p>
            <a:pPr algn="ctr"/>
            <a:r>
              <a:rPr lang="it-IT" altLang="it-IT" sz="1600" b="1" cap="all">
                <a:solidFill>
                  <a:srgbClr val="59A71D"/>
                </a:solidFill>
              </a:rPr>
              <a:t>«Questioni chiave»</a:t>
            </a:r>
            <a:endParaRPr lang="it-IT" altLang="it-IT" sz="1600" b="1" cap="all">
              <a:solidFill>
                <a:srgbClr val="59A71D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>
            <a:extLst>
              <a:ext uri="{FF2B5EF4-FFF2-40B4-BE49-F238E27FC236}">
                <a16:creationId xmlns:a16="http://schemas.microsoft.com/office/drawing/2014/main" id="{BDCAA0BB-18EF-4E41-BA5C-9EB93783F19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575050" y="3176588"/>
            <a:ext cx="3744913" cy="5048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00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it-IT" altLang="it-IT" sz="1800">
                <a:solidFill>
                  <a:srgbClr val="59A71D"/>
                </a:solidFill>
              </a:rPr>
              <a:t>GRAZIE PER L’ATTENZIONE!</a:t>
            </a:r>
          </a:p>
        </p:txBody>
      </p:sp>
      <p:sp>
        <p:nvSpPr>
          <p:cNvPr id="17" name="Rettangolo 16">
            <a:extLst>
              <a:ext uri="{FF2B5EF4-FFF2-40B4-BE49-F238E27FC236}">
                <a16:creationId xmlns:a16="http://schemas.microsoft.com/office/drawing/2014/main" id="{3E43954C-850C-3141-A63D-F8EB9E2B3819}"/>
              </a:ext>
            </a:extLst>
          </p:cNvPr>
          <p:cNvSpPr/>
          <p:nvPr/>
        </p:nvSpPr>
        <p:spPr>
          <a:xfrm>
            <a:off x="3216275" y="3068638"/>
            <a:ext cx="358775" cy="360362"/>
          </a:xfrm>
          <a:prstGeom prst="rect">
            <a:avLst/>
          </a:prstGeom>
          <a:solidFill>
            <a:srgbClr val="59A71D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20" name="Rettangolo 19">
            <a:extLst>
              <a:ext uri="{FF2B5EF4-FFF2-40B4-BE49-F238E27FC236}">
                <a16:creationId xmlns:a16="http://schemas.microsoft.com/office/drawing/2014/main" id="{A4615821-2D1E-A240-AB61-836A39A073DD}"/>
              </a:ext>
            </a:extLst>
          </p:cNvPr>
          <p:cNvSpPr/>
          <p:nvPr/>
        </p:nvSpPr>
        <p:spPr>
          <a:xfrm>
            <a:off x="3441700" y="2928938"/>
            <a:ext cx="266700" cy="277812"/>
          </a:xfrm>
          <a:prstGeom prst="rect">
            <a:avLst/>
          </a:prstGeom>
          <a:solidFill>
            <a:schemeClr val="bg1"/>
          </a:solidFill>
          <a:ln>
            <a:solidFill>
              <a:srgbClr val="59A71D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pic>
        <p:nvPicPr>
          <p:cNvPr id="38916" name="Immagine 3">
            <a:extLst>
              <a:ext uri="{FF2B5EF4-FFF2-40B4-BE49-F238E27FC236}">
                <a16:creationId xmlns:a16="http://schemas.microsoft.com/office/drawing/2014/main" id="{67123F5D-7801-6D4E-BC39-B7A55FBEEF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6" t="12621" r="36369" b="28404"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2">
            <a:extLst>
              <a:ext uri="{FF2B5EF4-FFF2-40B4-BE49-F238E27FC236}">
                <a16:creationId xmlns:a16="http://schemas.microsoft.com/office/drawing/2014/main" id="{E2019C33-2164-7E4A-921B-2657B4BB57B7}"/>
              </a:ext>
            </a:extLst>
          </p:cNvPr>
          <p:cNvSpPr txBox="1">
            <a:spLocks noChangeArrowheads="1"/>
          </p:cNvSpPr>
          <p:nvPr/>
        </p:nvSpPr>
        <p:spPr>
          <a:xfrm>
            <a:off x="479425" y="3176588"/>
            <a:ext cx="8616950" cy="504825"/>
          </a:xfrm>
          <a:prstGeom prst="rect">
            <a:avLst/>
          </a:prstGeom>
        </p:spPr>
        <p:txBody>
          <a:bodyPr lIns="90000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818A8F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818A8F"/>
                </a:solidFill>
                <a:latin typeface="Arial" charset="0"/>
                <a:ea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818A8F"/>
                </a:solidFill>
                <a:latin typeface="Arial" charset="0"/>
                <a:ea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818A8F"/>
                </a:solidFill>
                <a:latin typeface="Arial" charset="0"/>
                <a:ea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818A8F"/>
                </a:solidFill>
                <a:latin typeface="Arial" charset="0"/>
                <a:ea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818A8F"/>
                </a:solidFill>
                <a:latin typeface="Arial" charset="0"/>
                <a:ea typeface="ＭＳ Ｐゴシック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818A8F"/>
                </a:solidFill>
                <a:latin typeface="Arial" charset="0"/>
                <a:ea typeface="ＭＳ Ｐゴシック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818A8F"/>
                </a:solidFill>
                <a:latin typeface="Arial" charset="0"/>
                <a:ea typeface="ＭＳ Ｐゴシック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818A8F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ts val="0"/>
              </a:spcBef>
              <a:defRPr/>
            </a:pPr>
            <a:r>
              <a:rPr lang="it-IT" altLang="it-IT" sz="2800" kern="0">
                <a:solidFill>
                  <a:srgbClr val="59A71D"/>
                </a:solidFill>
              </a:rPr>
              <a:t>GRAZIE PER L’ATTENZIONE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3">
            <a:extLst>
              <a:ext uri="{FF2B5EF4-FFF2-40B4-BE49-F238E27FC236}">
                <a16:creationId xmlns:a16="http://schemas.microsoft.com/office/drawing/2014/main" id="{AA8170D8-E24B-254F-9A90-B55BB0BD91D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575050" y="952727"/>
            <a:ext cx="8208963" cy="395989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01613" indent="-201613">
              <a:spcAft>
                <a:spcPts val="500"/>
              </a:spcAft>
            </a:pPr>
            <a:r>
              <a:rPr lang="it-IT" sz="1800" dirty="0">
                <a:solidFill>
                  <a:srgbClr val="19191A"/>
                </a:solidFill>
                <a:effectLst/>
                <a:latin typeface="Titillium Web" panose="00000500000000000000" pitchFamily="2" charset="0"/>
                <a:ea typeface="Times New Roman" panose="02020603050405020304" pitchFamily="18" charset="0"/>
              </a:rPr>
              <a:t>Linea di intervento A</a:t>
            </a:r>
            <a:br>
              <a:rPr lang="it-IT" sz="1800" dirty="0">
                <a:solidFill>
                  <a:srgbClr val="19191A"/>
                </a:solidFill>
                <a:effectLst/>
                <a:latin typeface="Titillium Web" panose="00000500000000000000" pitchFamily="2" charset="0"/>
                <a:ea typeface="Times New Roman" panose="02020603050405020304" pitchFamily="18" charset="0"/>
              </a:rPr>
            </a:br>
            <a:r>
              <a:rPr lang="it-IT" sz="1800" dirty="0">
                <a:solidFill>
                  <a:srgbClr val="19191A"/>
                </a:solidFill>
                <a:effectLst/>
                <a:latin typeface="Titillium Web" panose="00000500000000000000" pitchFamily="2" charset="0"/>
                <a:ea typeface="Times New Roman" panose="02020603050405020304" pitchFamily="18" charset="0"/>
              </a:rPr>
              <a:t>“</a:t>
            </a:r>
            <a:r>
              <a:rPr lang="it-IT" sz="1800" i="1" dirty="0">
                <a:solidFill>
                  <a:srgbClr val="19191A"/>
                </a:solidFill>
                <a:effectLst/>
                <a:latin typeface="Titillium Web" panose="00000500000000000000" pitchFamily="2" charset="0"/>
                <a:ea typeface="Times New Roman" panose="02020603050405020304" pitchFamily="18" charset="0"/>
              </a:rPr>
              <a:t>Miglioramento e meccanizzazione della </a:t>
            </a:r>
            <a:r>
              <a:rPr lang="it-IT" sz="1800" b="1" i="1" dirty="0">
                <a:solidFill>
                  <a:srgbClr val="19191A"/>
                </a:solidFill>
                <a:effectLst/>
                <a:latin typeface="Titillium Web" panose="00000500000000000000" pitchFamily="2" charset="0"/>
                <a:ea typeface="Times New Roman" panose="02020603050405020304" pitchFamily="18" charset="0"/>
              </a:rPr>
              <a:t>rete di raccolta differenziata</a:t>
            </a:r>
            <a:r>
              <a:rPr lang="it-IT" sz="1800" dirty="0">
                <a:solidFill>
                  <a:srgbClr val="19191A"/>
                </a:solidFill>
                <a:effectLst/>
                <a:latin typeface="Titillium Web" panose="00000500000000000000" pitchFamily="2" charset="0"/>
                <a:ea typeface="Times New Roman" panose="02020603050405020304" pitchFamily="18" charset="0"/>
              </a:rPr>
              <a:t>”</a:t>
            </a:r>
            <a:br>
              <a:rPr lang="it-IT" sz="1800" dirty="0">
                <a:solidFill>
                  <a:srgbClr val="19191A"/>
                </a:solidFill>
                <a:effectLst/>
                <a:latin typeface="Titillium Web" panose="00000500000000000000" pitchFamily="2" charset="0"/>
                <a:ea typeface="Times New Roman" panose="02020603050405020304" pitchFamily="18" charset="0"/>
              </a:rPr>
            </a:br>
            <a:r>
              <a:rPr lang="it-IT" sz="1800" dirty="0">
                <a:solidFill>
                  <a:srgbClr val="19191A"/>
                </a:solidFill>
                <a:effectLst/>
                <a:latin typeface="Titillium Web" panose="00000500000000000000" pitchFamily="2" charset="0"/>
                <a:ea typeface="Times New Roman" panose="02020603050405020304" pitchFamily="18" charset="0"/>
              </a:rPr>
              <a:t>Dotazione: 600 M€</a:t>
            </a:r>
            <a:br>
              <a:rPr lang="it-IT" sz="1800" dirty="0">
                <a:solidFill>
                  <a:srgbClr val="19191A"/>
                </a:solidFill>
                <a:effectLst/>
                <a:latin typeface="Titillium Web" panose="00000500000000000000" pitchFamily="2" charset="0"/>
                <a:ea typeface="Times New Roman" panose="02020603050405020304" pitchFamily="18" charset="0"/>
              </a:rPr>
            </a:br>
            <a:r>
              <a:rPr lang="it-IT" sz="1800" dirty="0">
                <a:solidFill>
                  <a:srgbClr val="19191A"/>
                </a:solidFill>
                <a:effectLst/>
                <a:latin typeface="Titillium Web" panose="00000500000000000000" pitchFamily="2" charset="0"/>
                <a:ea typeface="Times New Roman" panose="02020603050405020304" pitchFamily="18" charset="0"/>
              </a:rPr>
              <a:t>Contributo massimo: 1 M€</a:t>
            </a:r>
            <a:endParaRPr lang="it-I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01930">
              <a:spcAft>
                <a:spcPts val="500"/>
              </a:spcAft>
            </a:pPr>
            <a:endParaRPr lang="it-IT" sz="1800" dirty="0">
              <a:solidFill>
                <a:srgbClr val="19191A"/>
              </a:solidFill>
              <a:effectLst/>
              <a:latin typeface="Titillium Web" panose="00000500000000000000" pitchFamily="2" charset="0"/>
              <a:ea typeface="Times New Roman" panose="02020603050405020304" pitchFamily="18" charset="0"/>
            </a:endParaRPr>
          </a:p>
          <a:p>
            <a:pPr marL="201930">
              <a:spcAft>
                <a:spcPts val="500"/>
              </a:spcAft>
            </a:pPr>
            <a:r>
              <a:rPr lang="it-IT" sz="1800" dirty="0">
                <a:solidFill>
                  <a:srgbClr val="19191A"/>
                </a:solidFill>
                <a:effectLst/>
                <a:latin typeface="Titillium Web" panose="00000500000000000000" pitchFamily="2" charset="0"/>
                <a:ea typeface="Times New Roman" panose="02020603050405020304" pitchFamily="18" charset="0"/>
              </a:rPr>
              <a:t>Linea di intervento B</a:t>
            </a:r>
            <a:br>
              <a:rPr lang="it-IT" sz="1800" dirty="0">
                <a:solidFill>
                  <a:srgbClr val="19191A"/>
                </a:solidFill>
                <a:effectLst/>
                <a:latin typeface="Titillium Web" panose="00000500000000000000" pitchFamily="2" charset="0"/>
                <a:ea typeface="Times New Roman" panose="02020603050405020304" pitchFamily="18" charset="0"/>
              </a:rPr>
            </a:br>
            <a:r>
              <a:rPr lang="it-IT" sz="1800" dirty="0">
                <a:solidFill>
                  <a:srgbClr val="19191A"/>
                </a:solidFill>
                <a:effectLst/>
                <a:latin typeface="Titillium Web" panose="00000500000000000000" pitchFamily="2" charset="0"/>
                <a:ea typeface="Times New Roman" panose="02020603050405020304" pitchFamily="18" charset="0"/>
              </a:rPr>
              <a:t>“</a:t>
            </a:r>
            <a:r>
              <a:rPr lang="it-IT" sz="1800" i="1" dirty="0">
                <a:solidFill>
                  <a:srgbClr val="19191A"/>
                </a:solidFill>
                <a:effectLst/>
                <a:latin typeface="Titillium Web" panose="00000500000000000000" pitchFamily="2" charset="0"/>
                <a:ea typeface="Times New Roman" panose="02020603050405020304" pitchFamily="18" charset="0"/>
              </a:rPr>
              <a:t>Ammodernamento (anche con ampliamento di impianti esistenti) e realizzazione di nuovi </a:t>
            </a:r>
            <a:r>
              <a:rPr lang="it-IT" sz="1800" b="1" i="1" dirty="0">
                <a:solidFill>
                  <a:srgbClr val="19191A"/>
                </a:solidFill>
                <a:effectLst/>
                <a:latin typeface="Titillium Web" panose="00000500000000000000" pitchFamily="2" charset="0"/>
                <a:ea typeface="Times New Roman" panose="02020603050405020304" pitchFamily="18" charset="0"/>
              </a:rPr>
              <a:t>impianti di trattamento/riciclo dei rifiuti urbani </a:t>
            </a:r>
            <a:r>
              <a:rPr lang="it-IT" sz="1800" i="1" dirty="0">
                <a:solidFill>
                  <a:srgbClr val="19191A"/>
                </a:solidFill>
                <a:effectLst/>
                <a:latin typeface="Titillium Web" panose="00000500000000000000" pitchFamily="2" charset="0"/>
                <a:ea typeface="Times New Roman" panose="02020603050405020304" pitchFamily="18" charset="0"/>
              </a:rPr>
              <a:t>provenienti dalla raccolta differenziata</a:t>
            </a:r>
            <a:r>
              <a:rPr lang="it-IT" sz="1800" dirty="0">
                <a:solidFill>
                  <a:srgbClr val="19191A"/>
                </a:solidFill>
                <a:effectLst/>
                <a:latin typeface="Titillium Web" panose="00000500000000000000" pitchFamily="2" charset="0"/>
                <a:ea typeface="Times New Roman" panose="02020603050405020304" pitchFamily="18" charset="0"/>
              </a:rPr>
              <a:t>”</a:t>
            </a:r>
            <a:br>
              <a:rPr lang="it-IT" sz="1800" dirty="0">
                <a:solidFill>
                  <a:srgbClr val="19191A"/>
                </a:solidFill>
                <a:effectLst/>
                <a:latin typeface="Titillium Web" panose="00000500000000000000" pitchFamily="2" charset="0"/>
                <a:ea typeface="Times New Roman" panose="02020603050405020304" pitchFamily="18" charset="0"/>
              </a:rPr>
            </a:br>
            <a:r>
              <a:rPr lang="it-IT" sz="1800" dirty="0">
                <a:solidFill>
                  <a:srgbClr val="19191A"/>
                </a:solidFill>
                <a:effectLst/>
                <a:latin typeface="Titillium Web" panose="00000500000000000000" pitchFamily="2" charset="0"/>
                <a:ea typeface="Times New Roman" panose="02020603050405020304" pitchFamily="18" charset="0"/>
              </a:rPr>
              <a:t>Dotazione 450 M€</a:t>
            </a:r>
            <a:br>
              <a:rPr lang="it-IT" sz="1800" dirty="0">
                <a:solidFill>
                  <a:srgbClr val="19191A"/>
                </a:solidFill>
                <a:effectLst/>
                <a:latin typeface="Titillium Web" panose="00000500000000000000" pitchFamily="2" charset="0"/>
                <a:ea typeface="Times New Roman" panose="02020603050405020304" pitchFamily="18" charset="0"/>
              </a:rPr>
            </a:br>
            <a:r>
              <a:rPr lang="it-IT" sz="1800" dirty="0">
                <a:solidFill>
                  <a:srgbClr val="19191A"/>
                </a:solidFill>
                <a:effectLst/>
                <a:latin typeface="Titillium Web" panose="00000500000000000000" pitchFamily="2" charset="0"/>
                <a:ea typeface="Times New Roman" panose="02020603050405020304" pitchFamily="18" charset="0"/>
              </a:rPr>
              <a:t>Contributo massimo: 40 M€</a:t>
            </a:r>
            <a:br>
              <a:rPr lang="it-IT" sz="1800" dirty="0">
                <a:solidFill>
                  <a:srgbClr val="19191A"/>
                </a:solidFill>
                <a:effectLst/>
                <a:latin typeface="Titillium Web" panose="00000500000000000000" pitchFamily="2" charset="0"/>
                <a:ea typeface="Times New Roman" panose="02020603050405020304" pitchFamily="18" charset="0"/>
              </a:rPr>
            </a:br>
            <a:endParaRPr lang="it-I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it-IT" sz="1800" dirty="0">
                <a:solidFill>
                  <a:srgbClr val="19191A"/>
                </a:solidFill>
                <a:effectLst/>
                <a:latin typeface="Titillium Web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Linea di intervento C</a:t>
            </a:r>
            <a:br>
              <a:rPr lang="it-IT" sz="1800" dirty="0">
                <a:solidFill>
                  <a:srgbClr val="19191A"/>
                </a:solidFill>
                <a:effectLst/>
                <a:latin typeface="Titillium Web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it-IT" sz="1800" dirty="0">
                <a:solidFill>
                  <a:srgbClr val="19191A"/>
                </a:solidFill>
                <a:effectLst/>
                <a:latin typeface="Titillium Web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“</a:t>
            </a:r>
            <a:r>
              <a:rPr lang="it-IT" sz="1800" i="1" dirty="0">
                <a:solidFill>
                  <a:srgbClr val="19191A"/>
                </a:solidFill>
                <a:effectLst/>
                <a:latin typeface="Titillium Web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Ammodernamento (anche con ampliamento di impianti esistenti) e realizzazione di nuovi </a:t>
            </a:r>
            <a:r>
              <a:rPr lang="it-IT" sz="1800" b="1" i="1" dirty="0">
                <a:solidFill>
                  <a:srgbClr val="19191A"/>
                </a:solidFill>
                <a:effectLst/>
                <a:latin typeface="Titillium Web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impianti innovativi di trattamento/riciclaggio per lo smaltimento di materiali assorbenti ad uso personale (PAD), i fanghi di acque reflue, i rifiuti di pelletteria e i rifiuti tessili</a:t>
            </a:r>
            <a:r>
              <a:rPr lang="it-IT" sz="1800" i="1" dirty="0">
                <a:solidFill>
                  <a:srgbClr val="19191A"/>
                </a:solidFill>
                <a:effectLst/>
                <a:latin typeface="Titillium Web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”</a:t>
            </a:r>
            <a:br>
              <a:rPr lang="it-IT" sz="1800" dirty="0">
                <a:solidFill>
                  <a:srgbClr val="19191A"/>
                </a:solidFill>
                <a:effectLst/>
                <a:latin typeface="Titillium Web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it-IT" sz="1800" dirty="0">
                <a:solidFill>
                  <a:srgbClr val="19191A"/>
                </a:solidFill>
                <a:effectLst/>
                <a:latin typeface="Titillium Web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Dotazione: 450 milioni</a:t>
            </a:r>
            <a:br>
              <a:rPr lang="it-IT" sz="1800" dirty="0">
                <a:solidFill>
                  <a:srgbClr val="19191A"/>
                </a:solidFill>
                <a:effectLst/>
                <a:latin typeface="Titillium Web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it-IT" sz="1800" dirty="0">
                <a:solidFill>
                  <a:srgbClr val="19191A"/>
                </a:solidFill>
                <a:effectLst/>
                <a:latin typeface="Titillium Web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Contributo massimo: 10 M€</a:t>
            </a:r>
            <a:br>
              <a:rPr lang="it-IT" sz="1800" dirty="0">
                <a:solidFill>
                  <a:srgbClr val="19191A"/>
                </a:solidFill>
                <a:effectLst/>
                <a:latin typeface="Titillium Web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it-IT" altLang="it-IT" dirty="0"/>
          </a:p>
        </p:txBody>
      </p:sp>
      <p:sp>
        <p:nvSpPr>
          <p:cNvPr id="14338" name="Rectangle 2">
            <a:extLst>
              <a:ext uri="{FF2B5EF4-FFF2-40B4-BE49-F238E27FC236}">
                <a16:creationId xmlns:a16="http://schemas.microsoft.com/office/drawing/2014/main" id="{E798086F-5623-A149-87D6-5EA69CB83AC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575050" y="512763"/>
            <a:ext cx="7345486" cy="5048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it-IT" altLang="it-IT" sz="1800" cap="all">
                <a:solidFill>
                  <a:srgbClr val="59A71D"/>
                </a:solidFill>
              </a:rPr>
              <a:t>Investimento 1.1 – le linee di intervento</a:t>
            </a:r>
          </a:p>
        </p:txBody>
      </p:sp>
      <p:sp>
        <p:nvSpPr>
          <p:cNvPr id="17" name="Rettangolo 16">
            <a:extLst>
              <a:ext uri="{FF2B5EF4-FFF2-40B4-BE49-F238E27FC236}">
                <a16:creationId xmlns:a16="http://schemas.microsoft.com/office/drawing/2014/main" id="{99713F13-143B-454F-976E-24241536FF19}"/>
              </a:ext>
            </a:extLst>
          </p:cNvPr>
          <p:cNvSpPr/>
          <p:nvPr/>
        </p:nvSpPr>
        <p:spPr>
          <a:xfrm>
            <a:off x="3216275" y="404813"/>
            <a:ext cx="358775" cy="360362"/>
          </a:xfrm>
          <a:prstGeom prst="rect">
            <a:avLst/>
          </a:prstGeom>
          <a:solidFill>
            <a:srgbClr val="59A71D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20" name="Rettangolo 19">
            <a:extLst>
              <a:ext uri="{FF2B5EF4-FFF2-40B4-BE49-F238E27FC236}">
                <a16:creationId xmlns:a16="http://schemas.microsoft.com/office/drawing/2014/main" id="{9E46950D-5529-DC4A-A2C2-310B26B94E55}"/>
              </a:ext>
            </a:extLst>
          </p:cNvPr>
          <p:cNvSpPr/>
          <p:nvPr/>
        </p:nvSpPr>
        <p:spPr>
          <a:xfrm>
            <a:off x="3441700" y="265113"/>
            <a:ext cx="266700" cy="277812"/>
          </a:xfrm>
          <a:prstGeom prst="rect">
            <a:avLst/>
          </a:prstGeom>
          <a:solidFill>
            <a:schemeClr val="bg1"/>
          </a:solidFill>
          <a:ln>
            <a:solidFill>
              <a:srgbClr val="59A71D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6" name="CasellaDiTesto 18">
            <a:extLst>
              <a:ext uri="{FF2B5EF4-FFF2-40B4-BE49-F238E27FC236}">
                <a16:creationId xmlns:a16="http://schemas.microsoft.com/office/drawing/2014/main" id="{A7BCF923-78AE-403D-9665-3F427D5603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411450"/>
            <a:ext cx="3035966" cy="1446550"/>
          </a:xfrm>
          <a:prstGeom prst="rect">
            <a:avLst/>
          </a:prstGeom>
          <a:solidFill>
            <a:srgbClr val="EDFFFF"/>
          </a:solidFill>
          <a:ln>
            <a:noFill/>
          </a:ln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it-IT" altLang="it-IT" sz="1300" b="1">
                <a:solidFill>
                  <a:srgbClr val="59A71D"/>
                </a:solidFill>
              </a:rPr>
              <a:t>INVESTIMENTO 1.1 - Realizzazione nuovi impianti di gestione rifiuti e ammodernamento di impianti esistenti</a:t>
            </a:r>
          </a:p>
          <a:p>
            <a:endParaRPr lang="it-IT" altLang="it-IT" sz="1200">
              <a:solidFill>
                <a:srgbClr val="59A71D"/>
              </a:solidFill>
            </a:endParaRPr>
          </a:p>
          <a:p>
            <a:r>
              <a:rPr lang="it-IT" altLang="it-IT" sz="1200">
                <a:solidFill>
                  <a:srgbClr val="59A71D"/>
                </a:solidFill>
              </a:rPr>
              <a:t>Emilio Ferrari</a:t>
            </a:r>
          </a:p>
          <a:p>
            <a:r>
              <a:rPr lang="it-IT" altLang="it-IT" sz="1200">
                <a:solidFill>
                  <a:srgbClr val="59A71D"/>
                </a:solidFill>
              </a:rPr>
              <a:t>Invitalia</a:t>
            </a:r>
          </a:p>
        </p:txBody>
      </p:sp>
    </p:spTree>
    <p:extLst>
      <p:ext uri="{BB962C8B-B14F-4D97-AF65-F5344CB8AC3E}">
        <p14:creationId xmlns:p14="http://schemas.microsoft.com/office/powerpoint/2010/main" val="23015120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3">
            <a:extLst>
              <a:ext uri="{FF2B5EF4-FFF2-40B4-BE49-F238E27FC236}">
                <a16:creationId xmlns:a16="http://schemas.microsoft.com/office/drawing/2014/main" id="{AA8170D8-E24B-254F-9A90-B55BB0BD91D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575050" y="908720"/>
            <a:ext cx="8208963" cy="41767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algn="just" eaLnBrk="1" hangingPunct="1">
              <a:lnSpc>
                <a:spcPts val="2500"/>
              </a:lnSpc>
              <a:spcBef>
                <a:spcPct val="0"/>
              </a:spcBef>
              <a:spcAft>
                <a:spcPts val="1200"/>
              </a:spcAft>
            </a:pPr>
            <a:r>
              <a:rPr lang="it-IT" altLang="it-IT" dirty="0"/>
              <a:t>Articolo 1, lettere e), k), f) degli Avvisi:</a:t>
            </a:r>
          </a:p>
          <a:p>
            <a:pPr marL="0" indent="0" algn="just" eaLnBrk="1" hangingPunct="1">
              <a:lnSpc>
                <a:spcPts val="2500"/>
              </a:lnSpc>
              <a:spcBef>
                <a:spcPct val="0"/>
              </a:spcBef>
              <a:spcAft>
                <a:spcPts val="1200"/>
              </a:spcAft>
            </a:pPr>
            <a:r>
              <a:rPr lang="it-IT" dirty="0"/>
              <a:t>e) </a:t>
            </a:r>
            <a:r>
              <a:rPr lang="it-IT" b="1" dirty="0"/>
              <a:t>EGATO</a:t>
            </a:r>
            <a:r>
              <a:rPr lang="it-IT" dirty="0"/>
              <a:t>: gli Enti di Governo </a:t>
            </a:r>
            <a:r>
              <a:rPr lang="it-IT" b="1" dirty="0"/>
              <a:t>dell’ATO, o dei bacini territoriali intercomunali </a:t>
            </a:r>
            <a:r>
              <a:rPr lang="it-IT" dirty="0"/>
              <a:t>in cui è suddiviso un ATO, ossia tutti gli organismi individuati dalle Regioni o dalle Province Autonome per ciascun ATO, o porzioni dello stesso, che svolgono le Funzioni di Governo come infra definite;</a:t>
            </a:r>
          </a:p>
          <a:p>
            <a:pPr marL="0" indent="0" algn="just" eaLnBrk="1" hangingPunct="1">
              <a:lnSpc>
                <a:spcPts val="2500"/>
              </a:lnSpc>
              <a:spcBef>
                <a:spcPct val="0"/>
              </a:spcBef>
              <a:spcAft>
                <a:spcPts val="1200"/>
              </a:spcAft>
            </a:pPr>
            <a:r>
              <a:rPr lang="it-IT" dirty="0"/>
              <a:t>…</a:t>
            </a:r>
          </a:p>
          <a:p>
            <a:pPr marL="0" indent="0" algn="just" eaLnBrk="1" hangingPunct="1">
              <a:lnSpc>
                <a:spcPts val="2500"/>
              </a:lnSpc>
              <a:spcBef>
                <a:spcPct val="0"/>
              </a:spcBef>
              <a:spcAft>
                <a:spcPts val="1200"/>
              </a:spcAft>
            </a:pPr>
            <a:r>
              <a:rPr lang="it-IT" dirty="0"/>
              <a:t>k) </a:t>
            </a:r>
            <a:r>
              <a:rPr lang="it-IT" b="1" dirty="0"/>
              <a:t>Funzioni di Governo</a:t>
            </a:r>
            <a:r>
              <a:rPr lang="it-IT" dirty="0"/>
              <a:t>: </a:t>
            </a:r>
            <a:r>
              <a:rPr lang="it-IT" b="1" dirty="0"/>
              <a:t>funzioni di governo e di organizzazione </a:t>
            </a:r>
            <a:r>
              <a:rPr lang="it-IT" dirty="0"/>
              <a:t>dei servizi pubblici locali a rete, di rilevanza economica, compresi quelli del ciclo dei rifiuti urbani; tali Funzioni di Governo includono la scelta della forma di gestione del servizio, la determinazione delle relative tariffe all’utenza, la scelta in merito all’affidamento della gestione e al relativo controllo, l’approvazione del Piano d’Ambito, come infra definito;</a:t>
            </a:r>
          </a:p>
          <a:p>
            <a:pPr marL="0" indent="0" algn="just" eaLnBrk="1" hangingPunct="1">
              <a:lnSpc>
                <a:spcPts val="2500"/>
              </a:lnSpc>
              <a:spcBef>
                <a:spcPct val="0"/>
              </a:spcBef>
              <a:spcAft>
                <a:spcPts val="1200"/>
              </a:spcAft>
            </a:pPr>
            <a:r>
              <a:rPr lang="it-IT" altLang="it-IT" dirty="0"/>
              <a:t>….</a:t>
            </a:r>
          </a:p>
          <a:p>
            <a:pPr marL="0" indent="0" algn="just" eaLnBrk="1" hangingPunct="1">
              <a:lnSpc>
                <a:spcPts val="2500"/>
              </a:lnSpc>
              <a:spcBef>
                <a:spcPct val="0"/>
              </a:spcBef>
              <a:spcAft>
                <a:spcPts val="1200"/>
              </a:spcAft>
            </a:pPr>
            <a:r>
              <a:rPr lang="it-IT" dirty="0"/>
              <a:t>f) </a:t>
            </a:r>
            <a:r>
              <a:rPr lang="it-IT" b="1" dirty="0"/>
              <a:t>EGATO Operativo</a:t>
            </a:r>
            <a:r>
              <a:rPr lang="it-IT" dirty="0"/>
              <a:t>: EGATO costituito, che, alla data di pubblicazione del presente Avviso, ha provveduto all’</a:t>
            </a:r>
            <a:r>
              <a:rPr lang="it-IT" b="1" dirty="0"/>
              <a:t>affidamento del servizio</a:t>
            </a:r>
            <a:r>
              <a:rPr lang="it-IT" dirty="0"/>
              <a:t>, oggetto dell’Avviso medesimo, per l’ATO, o porzioni dello stesso, di riferimento.</a:t>
            </a:r>
            <a:endParaRPr lang="it-IT" altLang="it-IT" dirty="0"/>
          </a:p>
        </p:txBody>
      </p:sp>
      <p:sp>
        <p:nvSpPr>
          <p:cNvPr id="14338" name="Rectangle 2">
            <a:extLst>
              <a:ext uri="{FF2B5EF4-FFF2-40B4-BE49-F238E27FC236}">
                <a16:creationId xmlns:a16="http://schemas.microsoft.com/office/drawing/2014/main" id="{E798086F-5623-A149-87D6-5EA69CB83AC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575050" y="512763"/>
            <a:ext cx="7345486" cy="5048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it-IT" altLang="it-IT" sz="1800" cap="all">
                <a:solidFill>
                  <a:srgbClr val="59A71D"/>
                </a:solidFill>
              </a:rPr>
              <a:t>cos’è un «</a:t>
            </a:r>
            <a:r>
              <a:rPr lang="it-IT" altLang="it-IT" sz="1800" cap="all" err="1">
                <a:solidFill>
                  <a:srgbClr val="59A71D"/>
                </a:solidFill>
              </a:rPr>
              <a:t>egato</a:t>
            </a:r>
            <a:r>
              <a:rPr lang="it-IT" altLang="it-IT" sz="1800" cap="all">
                <a:solidFill>
                  <a:srgbClr val="59A71D"/>
                </a:solidFill>
              </a:rPr>
              <a:t> operativo»?</a:t>
            </a:r>
          </a:p>
        </p:txBody>
      </p:sp>
      <p:sp>
        <p:nvSpPr>
          <p:cNvPr id="17" name="Rettangolo 16">
            <a:extLst>
              <a:ext uri="{FF2B5EF4-FFF2-40B4-BE49-F238E27FC236}">
                <a16:creationId xmlns:a16="http://schemas.microsoft.com/office/drawing/2014/main" id="{99713F13-143B-454F-976E-24241536FF19}"/>
              </a:ext>
            </a:extLst>
          </p:cNvPr>
          <p:cNvSpPr/>
          <p:nvPr/>
        </p:nvSpPr>
        <p:spPr>
          <a:xfrm>
            <a:off x="3216275" y="404813"/>
            <a:ext cx="358775" cy="360362"/>
          </a:xfrm>
          <a:prstGeom prst="rect">
            <a:avLst/>
          </a:prstGeom>
          <a:solidFill>
            <a:srgbClr val="59A71D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20" name="Rettangolo 19">
            <a:extLst>
              <a:ext uri="{FF2B5EF4-FFF2-40B4-BE49-F238E27FC236}">
                <a16:creationId xmlns:a16="http://schemas.microsoft.com/office/drawing/2014/main" id="{9E46950D-5529-DC4A-A2C2-310B26B94E55}"/>
              </a:ext>
            </a:extLst>
          </p:cNvPr>
          <p:cNvSpPr/>
          <p:nvPr/>
        </p:nvSpPr>
        <p:spPr>
          <a:xfrm>
            <a:off x="3441700" y="265113"/>
            <a:ext cx="266700" cy="277812"/>
          </a:xfrm>
          <a:prstGeom prst="rect">
            <a:avLst/>
          </a:prstGeom>
          <a:solidFill>
            <a:schemeClr val="bg1"/>
          </a:solidFill>
          <a:ln>
            <a:solidFill>
              <a:srgbClr val="59A71D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6" name="CasellaDiTesto 18">
            <a:extLst>
              <a:ext uri="{FF2B5EF4-FFF2-40B4-BE49-F238E27FC236}">
                <a16:creationId xmlns:a16="http://schemas.microsoft.com/office/drawing/2014/main" id="{A7BCF923-78AE-403D-9665-3F427D5603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411450"/>
            <a:ext cx="3035966" cy="1446550"/>
          </a:xfrm>
          <a:prstGeom prst="rect">
            <a:avLst/>
          </a:prstGeom>
          <a:solidFill>
            <a:srgbClr val="EDFFFF"/>
          </a:solidFill>
          <a:ln>
            <a:noFill/>
          </a:ln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it-IT" altLang="it-IT" sz="1300" b="1">
                <a:solidFill>
                  <a:srgbClr val="59A71D"/>
                </a:solidFill>
              </a:rPr>
              <a:t>INVESTIMENTO 1.1 - Realizzazione nuovi impianti di gestione rifiuti e ammodernamento di impianti esistenti</a:t>
            </a:r>
          </a:p>
          <a:p>
            <a:endParaRPr lang="it-IT" altLang="it-IT" sz="1200">
              <a:solidFill>
                <a:srgbClr val="59A71D"/>
              </a:solidFill>
            </a:endParaRPr>
          </a:p>
          <a:p>
            <a:r>
              <a:rPr lang="it-IT" altLang="it-IT" sz="1200">
                <a:solidFill>
                  <a:srgbClr val="59A71D"/>
                </a:solidFill>
              </a:rPr>
              <a:t>Emilio Ferrari</a:t>
            </a:r>
          </a:p>
          <a:p>
            <a:r>
              <a:rPr lang="it-IT" altLang="it-IT" sz="1200">
                <a:solidFill>
                  <a:srgbClr val="59A71D"/>
                </a:solidFill>
              </a:rPr>
              <a:t>Invitalia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3">
            <a:extLst>
              <a:ext uri="{FF2B5EF4-FFF2-40B4-BE49-F238E27FC236}">
                <a16:creationId xmlns:a16="http://schemas.microsoft.com/office/drawing/2014/main" id="{AA8170D8-E24B-254F-9A90-B55BB0BD91D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575051" y="1125538"/>
            <a:ext cx="4753197" cy="41767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algn="just" eaLnBrk="1" hangingPunct="1">
              <a:lnSpc>
                <a:spcPts val="2500"/>
              </a:lnSpc>
              <a:spcBef>
                <a:spcPct val="0"/>
              </a:spcBef>
              <a:spcAft>
                <a:spcPts val="1200"/>
              </a:spcAft>
            </a:pPr>
            <a:r>
              <a:rPr lang="it-IT" altLang="it-IT" sz="1800" dirty="0"/>
              <a:t>Casi frequenti:</a:t>
            </a:r>
          </a:p>
          <a:p>
            <a:pPr marL="0" indent="0" algn="just" eaLnBrk="1" hangingPunct="1">
              <a:lnSpc>
                <a:spcPts val="2500"/>
              </a:lnSpc>
              <a:spcBef>
                <a:spcPct val="0"/>
              </a:spcBef>
              <a:spcAft>
                <a:spcPts val="1200"/>
              </a:spcAft>
            </a:pPr>
            <a:endParaRPr lang="it-IT" altLang="it-IT" sz="1800" dirty="0"/>
          </a:p>
          <a:p>
            <a:pPr marL="285750" indent="-285750" algn="just" eaLnBrk="1" hangingPunct="1">
              <a:lnSpc>
                <a:spcPts val="2500"/>
              </a:lnSpc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it-IT" sz="1800" dirty="0"/>
              <a:t>EGATO </a:t>
            </a:r>
            <a:r>
              <a:rPr lang="it-IT" altLang="it-IT" sz="1800" dirty="0"/>
              <a:t>che ha affidato un determinato servizio solo su una porzione del territorio dell’ATO</a:t>
            </a:r>
            <a:endParaRPr lang="it-IT" sz="1800" dirty="0"/>
          </a:p>
          <a:p>
            <a:pPr marL="285750" indent="-285750" algn="just" eaLnBrk="1" hangingPunct="1">
              <a:lnSpc>
                <a:spcPts val="2500"/>
              </a:lnSpc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it-IT" altLang="it-IT" sz="1800" dirty="0"/>
          </a:p>
          <a:p>
            <a:pPr marL="285750" indent="-285750" algn="just" eaLnBrk="1" hangingPunct="1">
              <a:lnSpc>
                <a:spcPts val="2500"/>
              </a:lnSpc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it-IT" altLang="it-IT" sz="1800" dirty="0"/>
          </a:p>
          <a:p>
            <a:pPr marL="285750" indent="-285750" algn="just" eaLnBrk="1" hangingPunct="1">
              <a:lnSpc>
                <a:spcPts val="2500"/>
              </a:lnSpc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it-IT" altLang="it-IT" sz="1800" dirty="0"/>
              <a:t>EGATO</a:t>
            </a:r>
            <a:r>
              <a:rPr lang="it-IT" sz="1800" dirty="0"/>
              <a:t> che ha completato l’affidamento limitatamente ad un segmento di servizio</a:t>
            </a:r>
            <a:endParaRPr lang="it-IT" altLang="it-IT" sz="1800" dirty="0"/>
          </a:p>
        </p:txBody>
      </p:sp>
      <p:sp>
        <p:nvSpPr>
          <p:cNvPr id="14338" name="Rectangle 2">
            <a:extLst>
              <a:ext uri="{FF2B5EF4-FFF2-40B4-BE49-F238E27FC236}">
                <a16:creationId xmlns:a16="http://schemas.microsoft.com/office/drawing/2014/main" id="{E798086F-5623-A149-87D6-5EA69CB83AC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575050" y="512763"/>
            <a:ext cx="6811963" cy="5048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it-IT" altLang="it-IT" sz="1800">
                <a:solidFill>
                  <a:srgbClr val="59A71D"/>
                </a:solidFill>
              </a:rPr>
              <a:t>EGATO OPERATIVI </a:t>
            </a:r>
            <a:r>
              <a:rPr lang="it-IT" altLang="it-IT" sz="1800" cap="all">
                <a:solidFill>
                  <a:srgbClr val="59A71D"/>
                </a:solidFill>
              </a:rPr>
              <a:t>– ambito di riferimento</a:t>
            </a:r>
          </a:p>
        </p:txBody>
      </p:sp>
      <p:sp>
        <p:nvSpPr>
          <p:cNvPr id="17" name="Rettangolo 16">
            <a:extLst>
              <a:ext uri="{FF2B5EF4-FFF2-40B4-BE49-F238E27FC236}">
                <a16:creationId xmlns:a16="http://schemas.microsoft.com/office/drawing/2014/main" id="{99713F13-143B-454F-976E-24241536FF19}"/>
              </a:ext>
            </a:extLst>
          </p:cNvPr>
          <p:cNvSpPr/>
          <p:nvPr/>
        </p:nvSpPr>
        <p:spPr>
          <a:xfrm>
            <a:off x="3216275" y="404813"/>
            <a:ext cx="358775" cy="360362"/>
          </a:xfrm>
          <a:prstGeom prst="rect">
            <a:avLst/>
          </a:prstGeom>
          <a:solidFill>
            <a:srgbClr val="59A71D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20" name="Rettangolo 19">
            <a:extLst>
              <a:ext uri="{FF2B5EF4-FFF2-40B4-BE49-F238E27FC236}">
                <a16:creationId xmlns:a16="http://schemas.microsoft.com/office/drawing/2014/main" id="{9E46950D-5529-DC4A-A2C2-310B26B94E55}"/>
              </a:ext>
            </a:extLst>
          </p:cNvPr>
          <p:cNvSpPr/>
          <p:nvPr/>
        </p:nvSpPr>
        <p:spPr>
          <a:xfrm>
            <a:off x="3441700" y="265113"/>
            <a:ext cx="266700" cy="277812"/>
          </a:xfrm>
          <a:prstGeom prst="rect">
            <a:avLst/>
          </a:prstGeom>
          <a:solidFill>
            <a:schemeClr val="bg1"/>
          </a:solidFill>
          <a:ln>
            <a:solidFill>
              <a:srgbClr val="59A71D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6" name="CasellaDiTesto 18">
            <a:extLst>
              <a:ext uri="{FF2B5EF4-FFF2-40B4-BE49-F238E27FC236}">
                <a16:creationId xmlns:a16="http://schemas.microsoft.com/office/drawing/2014/main" id="{A7BCF923-78AE-403D-9665-3F427D5603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411450"/>
            <a:ext cx="3035966" cy="1446550"/>
          </a:xfrm>
          <a:prstGeom prst="rect">
            <a:avLst/>
          </a:prstGeom>
          <a:solidFill>
            <a:srgbClr val="EDFFFF"/>
          </a:solidFill>
          <a:ln>
            <a:noFill/>
          </a:ln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it-IT" altLang="it-IT" sz="1300" b="1">
                <a:solidFill>
                  <a:srgbClr val="59A71D"/>
                </a:solidFill>
              </a:rPr>
              <a:t>INVESTIMENTO 1.1 - Realizzazione nuovi impianti di gestione rifiuti e ammodernamento di impianti esistenti</a:t>
            </a:r>
          </a:p>
          <a:p>
            <a:endParaRPr lang="it-IT" altLang="it-IT" sz="1200">
              <a:solidFill>
                <a:srgbClr val="59A71D"/>
              </a:solidFill>
            </a:endParaRPr>
          </a:p>
          <a:p>
            <a:r>
              <a:rPr lang="it-IT" altLang="it-IT" sz="1200">
                <a:solidFill>
                  <a:srgbClr val="59A71D"/>
                </a:solidFill>
              </a:rPr>
              <a:t>Emilio Ferrari</a:t>
            </a:r>
          </a:p>
          <a:p>
            <a:r>
              <a:rPr lang="it-IT" altLang="it-IT" sz="1200">
                <a:solidFill>
                  <a:srgbClr val="59A71D"/>
                </a:solidFill>
              </a:rPr>
              <a:t>Invitalia</a:t>
            </a:r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95B1E271-70F3-4083-BB05-7B79178792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48136" y="4062807"/>
            <a:ext cx="223224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37424A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52B1E"/>
              </a:buClr>
              <a:buSzPct val="80000"/>
              <a:buFont typeface="Wingdings" pitchFamily="2" charset="2"/>
              <a:buChar char="§"/>
              <a:defRPr sz="1600">
                <a:solidFill>
                  <a:srgbClr val="37424A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52B1E"/>
              </a:buClr>
              <a:buSzPct val="80000"/>
              <a:buFont typeface="Wingdings" pitchFamily="2" charset="2"/>
              <a:buChar char="§"/>
              <a:defRPr sz="1600">
                <a:solidFill>
                  <a:srgbClr val="37424A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52B1E"/>
              </a:buClr>
              <a:buSzPct val="80000"/>
              <a:buFont typeface="Wingdings" pitchFamily="2" charset="2"/>
              <a:buChar char="§"/>
              <a:defRPr sz="1600">
                <a:solidFill>
                  <a:srgbClr val="37424A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52B1E"/>
              </a:buClr>
              <a:buSzPct val="80000"/>
              <a:buFont typeface="Wingdings" pitchFamily="2" charset="2"/>
              <a:buChar char="§"/>
              <a:defRPr sz="1600">
                <a:solidFill>
                  <a:srgbClr val="37424A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D52B1E"/>
              </a:buClr>
              <a:buSzPct val="80000"/>
              <a:buFont typeface="Wingdings" charset="0"/>
              <a:buChar char="§"/>
              <a:defRPr sz="1600">
                <a:solidFill>
                  <a:srgbClr val="37424A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D52B1E"/>
              </a:buClr>
              <a:buSzPct val="80000"/>
              <a:buFont typeface="Wingdings" charset="0"/>
              <a:buChar char="§"/>
              <a:defRPr sz="1600">
                <a:solidFill>
                  <a:srgbClr val="37424A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D52B1E"/>
              </a:buClr>
              <a:buSzPct val="80000"/>
              <a:buFont typeface="Wingdings" charset="0"/>
              <a:buChar char="§"/>
              <a:defRPr sz="1600">
                <a:solidFill>
                  <a:srgbClr val="37424A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D52B1E"/>
              </a:buClr>
              <a:buSzPct val="80000"/>
              <a:buFont typeface="Wingdings" charset="0"/>
              <a:buChar char="§"/>
              <a:defRPr sz="1600">
                <a:solidFill>
                  <a:srgbClr val="37424A"/>
                </a:solidFill>
                <a:latin typeface="+mn-lt"/>
                <a:ea typeface="+mn-ea"/>
              </a:defRPr>
            </a:lvl9pPr>
          </a:lstStyle>
          <a:p>
            <a:pPr marL="0" indent="0" algn="just" eaLnBrk="1" hangingPunct="1">
              <a:lnSpc>
                <a:spcPts val="2500"/>
              </a:lnSpc>
              <a:spcBef>
                <a:spcPct val="0"/>
              </a:spcBef>
              <a:spcAft>
                <a:spcPts val="1200"/>
              </a:spcAft>
            </a:pPr>
            <a:r>
              <a:rPr lang="it-IT" altLang="it-IT" sz="1800" dirty="0"/>
              <a:t>È </a:t>
            </a:r>
            <a:r>
              <a:rPr lang="it-IT" altLang="it-IT" sz="1800" b="1" i="1" dirty="0"/>
              <a:t>operativo</a:t>
            </a:r>
            <a:r>
              <a:rPr lang="it-IT" altLang="it-IT" sz="1800" dirty="0"/>
              <a:t> solo per quel servizio</a:t>
            </a:r>
          </a:p>
        </p:txBody>
      </p:sp>
      <p:pic>
        <p:nvPicPr>
          <p:cNvPr id="3" name="Elemento grafico 2" descr="Cerchio con freccia sinistra con riempimento a tinta unita">
            <a:extLst>
              <a:ext uri="{FF2B5EF4-FFF2-40B4-BE49-F238E27FC236}">
                <a16:creationId xmlns:a16="http://schemas.microsoft.com/office/drawing/2014/main" id="{C8CED72C-0C9D-4FE8-B48E-C4689EE4FF7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0800000">
            <a:off x="8328248" y="1988840"/>
            <a:ext cx="914400" cy="914400"/>
          </a:xfrm>
          <a:prstGeom prst="rect">
            <a:avLst/>
          </a:prstGeom>
        </p:spPr>
      </p:pic>
      <p:sp>
        <p:nvSpPr>
          <p:cNvPr id="10" name="Rectangle 3">
            <a:extLst>
              <a:ext uri="{FF2B5EF4-FFF2-40B4-BE49-F238E27FC236}">
                <a16:creationId xmlns:a16="http://schemas.microsoft.com/office/drawing/2014/main" id="{A7692976-08E4-4DB6-82B7-CB6F4EF313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71936" y="2086000"/>
            <a:ext cx="223224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37424A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52B1E"/>
              </a:buClr>
              <a:buSzPct val="80000"/>
              <a:buFont typeface="Wingdings" pitchFamily="2" charset="2"/>
              <a:buChar char="§"/>
              <a:defRPr sz="1600">
                <a:solidFill>
                  <a:srgbClr val="37424A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52B1E"/>
              </a:buClr>
              <a:buSzPct val="80000"/>
              <a:buFont typeface="Wingdings" pitchFamily="2" charset="2"/>
              <a:buChar char="§"/>
              <a:defRPr sz="1600">
                <a:solidFill>
                  <a:srgbClr val="37424A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52B1E"/>
              </a:buClr>
              <a:buSzPct val="80000"/>
              <a:buFont typeface="Wingdings" pitchFamily="2" charset="2"/>
              <a:buChar char="§"/>
              <a:defRPr sz="1600">
                <a:solidFill>
                  <a:srgbClr val="37424A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52B1E"/>
              </a:buClr>
              <a:buSzPct val="80000"/>
              <a:buFont typeface="Wingdings" pitchFamily="2" charset="2"/>
              <a:buChar char="§"/>
              <a:defRPr sz="1600">
                <a:solidFill>
                  <a:srgbClr val="37424A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D52B1E"/>
              </a:buClr>
              <a:buSzPct val="80000"/>
              <a:buFont typeface="Wingdings" charset="0"/>
              <a:buChar char="§"/>
              <a:defRPr sz="1600">
                <a:solidFill>
                  <a:srgbClr val="37424A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D52B1E"/>
              </a:buClr>
              <a:buSzPct val="80000"/>
              <a:buFont typeface="Wingdings" charset="0"/>
              <a:buChar char="§"/>
              <a:defRPr sz="1600">
                <a:solidFill>
                  <a:srgbClr val="37424A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D52B1E"/>
              </a:buClr>
              <a:buSzPct val="80000"/>
              <a:buFont typeface="Wingdings" charset="0"/>
              <a:buChar char="§"/>
              <a:defRPr sz="1600">
                <a:solidFill>
                  <a:srgbClr val="37424A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D52B1E"/>
              </a:buClr>
              <a:buSzPct val="80000"/>
              <a:buFont typeface="Wingdings" charset="0"/>
              <a:buChar char="§"/>
              <a:defRPr sz="1600">
                <a:solidFill>
                  <a:srgbClr val="37424A"/>
                </a:solidFill>
                <a:latin typeface="+mn-lt"/>
                <a:ea typeface="+mn-ea"/>
              </a:defRPr>
            </a:lvl9pPr>
          </a:lstStyle>
          <a:p>
            <a:pPr marL="0" indent="0" algn="just" eaLnBrk="1" hangingPunct="1">
              <a:lnSpc>
                <a:spcPts val="2500"/>
              </a:lnSpc>
              <a:spcBef>
                <a:spcPct val="0"/>
              </a:spcBef>
              <a:spcAft>
                <a:spcPts val="1200"/>
              </a:spcAft>
            </a:pPr>
            <a:r>
              <a:rPr lang="it-IT" altLang="it-IT" sz="1800" dirty="0"/>
              <a:t>È </a:t>
            </a:r>
            <a:r>
              <a:rPr lang="it-IT" altLang="it-IT" sz="1800" b="1" i="1" dirty="0"/>
              <a:t>operativo</a:t>
            </a:r>
            <a:r>
              <a:rPr lang="it-IT" altLang="it-IT" sz="1800" dirty="0"/>
              <a:t> per l’intero ATO</a:t>
            </a:r>
          </a:p>
        </p:txBody>
      </p:sp>
      <p:pic>
        <p:nvPicPr>
          <p:cNvPr id="11" name="Elemento grafico 10" descr="Cerchio con freccia sinistra con riempimento a tinta unita">
            <a:extLst>
              <a:ext uri="{FF2B5EF4-FFF2-40B4-BE49-F238E27FC236}">
                <a16:creationId xmlns:a16="http://schemas.microsoft.com/office/drawing/2014/main" id="{783DA6CE-0D92-4235-8828-CD37BF85D93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0800000">
            <a:off x="8328248" y="3924539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75116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3">
            <a:extLst>
              <a:ext uri="{FF2B5EF4-FFF2-40B4-BE49-F238E27FC236}">
                <a16:creationId xmlns:a16="http://schemas.microsoft.com/office/drawing/2014/main" id="{AA8170D8-E24B-254F-9A90-B55BB0BD91D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575051" y="1125538"/>
            <a:ext cx="5525406" cy="41767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algn="just" eaLnBrk="1" hangingPunct="1">
              <a:lnSpc>
                <a:spcPts val="2500"/>
              </a:lnSpc>
              <a:spcBef>
                <a:spcPct val="0"/>
              </a:spcBef>
              <a:spcAft>
                <a:spcPts val="1200"/>
              </a:spcAft>
            </a:pPr>
            <a:r>
              <a:rPr lang="it-IT" altLang="it-IT" sz="1800" dirty="0"/>
              <a:t>Organizzazione «multilivello» del servizio rifiuti</a:t>
            </a:r>
          </a:p>
          <a:p>
            <a:pPr marL="0" indent="0" algn="just" eaLnBrk="1" hangingPunct="1">
              <a:lnSpc>
                <a:spcPts val="2500"/>
              </a:lnSpc>
              <a:spcBef>
                <a:spcPct val="0"/>
              </a:spcBef>
              <a:spcAft>
                <a:spcPts val="1200"/>
              </a:spcAft>
            </a:pPr>
            <a:endParaRPr lang="it-IT" altLang="it-IT" sz="1800" dirty="0"/>
          </a:p>
          <a:p>
            <a:pPr marL="285750" indent="-285750" eaLnBrk="1" hangingPunct="1">
              <a:lnSpc>
                <a:spcPts val="2500"/>
              </a:lnSpc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it-IT" sz="1800" b="1" dirty="0"/>
              <a:t>ATO</a:t>
            </a:r>
            <a:br>
              <a:rPr lang="it-IT" sz="1800" dirty="0"/>
            </a:br>
            <a:r>
              <a:rPr lang="it-IT" cap="all" dirty="0"/>
              <a:t>gestione impianti di trattamento</a:t>
            </a:r>
          </a:p>
          <a:p>
            <a:pPr marL="285750" indent="-285750" algn="just" eaLnBrk="1" hangingPunct="1">
              <a:lnSpc>
                <a:spcPts val="2500"/>
              </a:lnSpc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it-IT" altLang="it-IT" sz="1800" dirty="0"/>
          </a:p>
          <a:p>
            <a:pPr marL="285750" indent="-285750" algn="just" eaLnBrk="1" hangingPunct="1">
              <a:lnSpc>
                <a:spcPts val="2500"/>
              </a:lnSpc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it-IT" altLang="it-IT" sz="1800" dirty="0"/>
          </a:p>
          <a:p>
            <a:pPr marL="285750" indent="-285750" eaLnBrk="1" hangingPunct="1">
              <a:lnSpc>
                <a:spcPts val="2500"/>
              </a:lnSpc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it-IT" altLang="it-IT" sz="1800" b="1" dirty="0"/>
              <a:t>SUB-ATO</a:t>
            </a:r>
            <a:br>
              <a:rPr lang="it-IT" altLang="it-IT" sz="1800" dirty="0"/>
            </a:br>
            <a:r>
              <a:rPr lang="it-IT" altLang="it-IT" dirty="0"/>
              <a:t>GESTIONE</a:t>
            </a:r>
            <a:r>
              <a:rPr lang="it-IT" altLang="it-IT" sz="1800" dirty="0"/>
              <a:t> </a:t>
            </a:r>
            <a:r>
              <a:rPr lang="it-IT" altLang="it-IT" dirty="0"/>
              <a:t>RACCOLTA DIFFERENZIATA</a:t>
            </a:r>
            <a:br>
              <a:rPr lang="it-IT" altLang="it-IT" dirty="0"/>
            </a:br>
            <a:r>
              <a:rPr lang="it-IT" altLang="it-IT" dirty="0"/>
              <a:t>E RELATIVE STRUTTURE</a:t>
            </a:r>
          </a:p>
        </p:txBody>
      </p:sp>
      <p:sp>
        <p:nvSpPr>
          <p:cNvPr id="14338" name="Rectangle 2">
            <a:extLst>
              <a:ext uri="{FF2B5EF4-FFF2-40B4-BE49-F238E27FC236}">
                <a16:creationId xmlns:a16="http://schemas.microsoft.com/office/drawing/2014/main" id="{E798086F-5623-A149-87D6-5EA69CB83AC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575050" y="512763"/>
            <a:ext cx="6811963" cy="5048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it-IT" altLang="it-IT" sz="1800" dirty="0">
                <a:solidFill>
                  <a:srgbClr val="59A71D"/>
                </a:solidFill>
              </a:rPr>
              <a:t>EGATO OPERATIVI </a:t>
            </a:r>
            <a:r>
              <a:rPr lang="it-IT" altLang="it-IT" sz="1800" cap="all" dirty="0">
                <a:solidFill>
                  <a:srgbClr val="59A71D"/>
                </a:solidFill>
              </a:rPr>
              <a:t>– UN ESEMPIO</a:t>
            </a:r>
          </a:p>
        </p:txBody>
      </p:sp>
      <p:sp>
        <p:nvSpPr>
          <p:cNvPr id="17" name="Rettangolo 16">
            <a:extLst>
              <a:ext uri="{FF2B5EF4-FFF2-40B4-BE49-F238E27FC236}">
                <a16:creationId xmlns:a16="http://schemas.microsoft.com/office/drawing/2014/main" id="{99713F13-143B-454F-976E-24241536FF19}"/>
              </a:ext>
            </a:extLst>
          </p:cNvPr>
          <p:cNvSpPr/>
          <p:nvPr/>
        </p:nvSpPr>
        <p:spPr>
          <a:xfrm>
            <a:off x="3216275" y="404813"/>
            <a:ext cx="358775" cy="360362"/>
          </a:xfrm>
          <a:prstGeom prst="rect">
            <a:avLst/>
          </a:prstGeom>
          <a:solidFill>
            <a:srgbClr val="59A71D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20" name="Rettangolo 19">
            <a:extLst>
              <a:ext uri="{FF2B5EF4-FFF2-40B4-BE49-F238E27FC236}">
                <a16:creationId xmlns:a16="http://schemas.microsoft.com/office/drawing/2014/main" id="{9E46950D-5529-DC4A-A2C2-310B26B94E55}"/>
              </a:ext>
            </a:extLst>
          </p:cNvPr>
          <p:cNvSpPr/>
          <p:nvPr/>
        </p:nvSpPr>
        <p:spPr>
          <a:xfrm>
            <a:off x="3441700" y="265113"/>
            <a:ext cx="266700" cy="277812"/>
          </a:xfrm>
          <a:prstGeom prst="rect">
            <a:avLst/>
          </a:prstGeom>
          <a:solidFill>
            <a:schemeClr val="bg1"/>
          </a:solidFill>
          <a:ln>
            <a:solidFill>
              <a:srgbClr val="59A71D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6" name="CasellaDiTesto 18">
            <a:extLst>
              <a:ext uri="{FF2B5EF4-FFF2-40B4-BE49-F238E27FC236}">
                <a16:creationId xmlns:a16="http://schemas.microsoft.com/office/drawing/2014/main" id="{A7BCF923-78AE-403D-9665-3F427D5603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411450"/>
            <a:ext cx="3035966" cy="1446550"/>
          </a:xfrm>
          <a:prstGeom prst="rect">
            <a:avLst/>
          </a:prstGeom>
          <a:solidFill>
            <a:srgbClr val="EDFFFF"/>
          </a:solidFill>
          <a:ln>
            <a:noFill/>
          </a:ln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it-IT" altLang="it-IT" sz="1300" b="1">
                <a:solidFill>
                  <a:srgbClr val="59A71D"/>
                </a:solidFill>
              </a:rPr>
              <a:t>INVESTIMENTO 1.1 - Realizzazione nuovi impianti di gestione rifiuti e ammodernamento di impianti esistenti</a:t>
            </a:r>
          </a:p>
          <a:p>
            <a:endParaRPr lang="it-IT" altLang="it-IT" sz="1200">
              <a:solidFill>
                <a:srgbClr val="59A71D"/>
              </a:solidFill>
            </a:endParaRPr>
          </a:p>
          <a:p>
            <a:r>
              <a:rPr lang="it-IT" altLang="it-IT" sz="1200">
                <a:solidFill>
                  <a:srgbClr val="59A71D"/>
                </a:solidFill>
              </a:rPr>
              <a:t>Emilio Ferrari</a:t>
            </a:r>
          </a:p>
          <a:p>
            <a:r>
              <a:rPr lang="it-IT" altLang="it-IT" sz="1200">
                <a:solidFill>
                  <a:srgbClr val="59A71D"/>
                </a:solidFill>
              </a:rPr>
              <a:t>Invitalia</a:t>
            </a:r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95B1E271-70F3-4083-BB05-7B79178792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45035" y="2114149"/>
            <a:ext cx="223224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37424A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52B1E"/>
              </a:buClr>
              <a:buSzPct val="80000"/>
              <a:buFont typeface="Wingdings" pitchFamily="2" charset="2"/>
              <a:buChar char="§"/>
              <a:defRPr sz="1600">
                <a:solidFill>
                  <a:srgbClr val="37424A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52B1E"/>
              </a:buClr>
              <a:buSzPct val="80000"/>
              <a:buFont typeface="Wingdings" pitchFamily="2" charset="2"/>
              <a:buChar char="§"/>
              <a:defRPr sz="1600">
                <a:solidFill>
                  <a:srgbClr val="37424A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52B1E"/>
              </a:buClr>
              <a:buSzPct val="80000"/>
              <a:buFont typeface="Wingdings" pitchFamily="2" charset="2"/>
              <a:buChar char="§"/>
              <a:defRPr sz="1600">
                <a:solidFill>
                  <a:srgbClr val="37424A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52B1E"/>
              </a:buClr>
              <a:buSzPct val="80000"/>
              <a:buFont typeface="Wingdings" pitchFamily="2" charset="2"/>
              <a:buChar char="§"/>
              <a:defRPr sz="1600">
                <a:solidFill>
                  <a:srgbClr val="37424A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D52B1E"/>
              </a:buClr>
              <a:buSzPct val="80000"/>
              <a:buFont typeface="Wingdings" charset="0"/>
              <a:buChar char="§"/>
              <a:defRPr sz="1600">
                <a:solidFill>
                  <a:srgbClr val="37424A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D52B1E"/>
              </a:buClr>
              <a:buSzPct val="80000"/>
              <a:buFont typeface="Wingdings" charset="0"/>
              <a:buChar char="§"/>
              <a:defRPr sz="1600">
                <a:solidFill>
                  <a:srgbClr val="37424A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D52B1E"/>
              </a:buClr>
              <a:buSzPct val="80000"/>
              <a:buFont typeface="Wingdings" charset="0"/>
              <a:buChar char="§"/>
              <a:defRPr sz="1600">
                <a:solidFill>
                  <a:srgbClr val="37424A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D52B1E"/>
              </a:buClr>
              <a:buSzPct val="80000"/>
              <a:buFont typeface="Wingdings" charset="0"/>
              <a:buChar char="§"/>
              <a:defRPr sz="1600">
                <a:solidFill>
                  <a:srgbClr val="37424A"/>
                </a:solidFill>
                <a:latin typeface="+mn-lt"/>
                <a:ea typeface="+mn-ea"/>
              </a:defRPr>
            </a:lvl9pPr>
          </a:lstStyle>
          <a:p>
            <a:pPr marL="0" indent="0" algn="just" eaLnBrk="1" hangingPunct="1">
              <a:lnSpc>
                <a:spcPts val="2500"/>
              </a:lnSpc>
              <a:spcBef>
                <a:spcPct val="0"/>
              </a:spcBef>
              <a:spcAft>
                <a:spcPts val="1200"/>
              </a:spcAft>
            </a:pPr>
            <a:r>
              <a:rPr lang="it-IT" altLang="it-IT" sz="1800" b="1" dirty="0"/>
              <a:t>LINEA 1.1.B</a:t>
            </a:r>
          </a:p>
          <a:p>
            <a:pPr marL="0" indent="0" algn="just" eaLnBrk="1" hangingPunct="1">
              <a:lnSpc>
                <a:spcPts val="2500"/>
              </a:lnSpc>
              <a:spcBef>
                <a:spcPct val="0"/>
              </a:spcBef>
              <a:spcAft>
                <a:spcPts val="1200"/>
              </a:spcAft>
            </a:pPr>
            <a:r>
              <a:rPr lang="it-IT" altLang="it-IT" sz="1800" b="1" dirty="0"/>
              <a:t>LINEA 1.1.C</a:t>
            </a:r>
          </a:p>
        </p:txBody>
      </p:sp>
      <p:pic>
        <p:nvPicPr>
          <p:cNvPr id="3" name="Elemento grafico 2" descr="Cerchio con freccia sinistra con riempimento a tinta unita">
            <a:extLst>
              <a:ext uri="{FF2B5EF4-FFF2-40B4-BE49-F238E27FC236}">
                <a16:creationId xmlns:a16="http://schemas.microsoft.com/office/drawing/2014/main" id="{C8CED72C-0C9D-4FE8-B48E-C4689EE4FF7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0800000">
            <a:off x="8141814" y="2046717"/>
            <a:ext cx="914400" cy="914400"/>
          </a:xfrm>
          <a:prstGeom prst="rect">
            <a:avLst/>
          </a:prstGeom>
        </p:spPr>
      </p:pic>
      <p:sp>
        <p:nvSpPr>
          <p:cNvPr id="10" name="Rectangle 3">
            <a:extLst>
              <a:ext uri="{FF2B5EF4-FFF2-40B4-BE49-F238E27FC236}">
                <a16:creationId xmlns:a16="http://schemas.microsoft.com/office/drawing/2014/main" id="{A7692976-08E4-4DB6-82B7-CB6F4EF313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59007" y="4066628"/>
            <a:ext cx="223224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37424A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52B1E"/>
              </a:buClr>
              <a:buSzPct val="80000"/>
              <a:buFont typeface="Wingdings" pitchFamily="2" charset="2"/>
              <a:buChar char="§"/>
              <a:defRPr sz="1600">
                <a:solidFill>
                  <a:srgbClr val="37424A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52B1E"/>
              </a:buClr>
              <a:buSzPct val="80000"/>
              <a:buFont typeface="Wingdings" pitchFamily="2" charset="2"/>
              <a:buChar char="§"/>
              <a:defRPr sz="1600">
                <a:solidFill>
                  <a:srgbClr val="37424A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52B1E"/>
              </a:buClr>
              <a:buSzPct val="80000"/>
              <a:buFont typeface="Wingdings" pitchFamily="2" charset="2"/>
              <a:buChar char="§"/>
              <a:defRPr sz="1600">
                <a:solidFill>
                  <a:srgbClr val="37424A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52B1E"/>
              </a:buClr>
              <a:buSzPct val="80000"/>
              <a:buFont typeface="Wingdings" pitchFamily="2" charset="2"/>
              <a:buChar char="§"/>
              <a:defRPr sz="1600">
                <a:solidFill>
                  <a:srgbClr val="37424A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D52B1E"/>
              </a:buClr>
              <a:buSzPct val="80000"/>
              <a:buFont typeface="Wingdings" charset="0"/>
              <a:buChar char="§"/>
              <a:defRPr sz="1600">
                <a:solidFill>
                  <a:srgbClr val="37424A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D52B1E"/>
              </a:buClr>
              <a:buSzPct val="80000"/>
              <a:buFont typeface="Wingdings" charset="0"/>
              <a:buChar char="§"/>
              <a:defRPr sz="1600">
                <a:solidFill>
                  <a:srgbClr val="37424A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D52B1E"/>
              </a:buClr>
              <a:buSzPct val="80000"/>
              <a:buFont typeface="Wingdings" charset="0"/>
              <a:buChar char="§"/>
              <a:defRPr sz="1600">
                <a:solidFill>
                  <a:srgbClr val="37424A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D52B1E"/>
              </a:buClr>
              <a:buSzPct val="80000"/>
              <a:buFont typeface="Wingdings" charset="0"/>
              <a:buChar char="§"/>
              <a:defRPr sz="1600">
                <a:solidFill>
                  <a:srgbClr val="37424A"/>
                </a:solidFill>
                <a:latin typeface="+mn-lt"/>
                <a:ea typeface="+mn-ea"/>
              </a:defRPr>
            </a:lvl9pPr>
          </a:lstStyle>
          <a:p>
            <a:pPr marL="0" indent="0" algn="just" eaLnBrk="1" hangingPunct="1">
              <a:lnSpc>
                <a:spcPts val="2500"/>
              </a:lnSpc>
              <a:spcBef>
                <a:spcPct val="0"/>
              </a:spcBef>
              <a:spcAft>
                <a:spcPts val="1200"/>
              </a:spcAft>
            </a:pPr>
            <a:r>
              <a:rPr lang="it-IT" altLang="it-IT" sz="1800" b="1" dirty="0"/>
              <a:t>LINEA 1.1.A</a:t>
            </a:r>
          </a:p>
        </p:txBody>
      </p:sp>
      <p:pic>
        <p:nvPicPr>
          <p:cNvPr id="11" name="Elemento grafico 10" descr="Cerchio con freccia sinistra con riempimento a tinta unita">
            <a:extLst>
              <a:ext uri="{FF2B5EF4-FFF2-40B4-BE49-F238E27FC236}">
                <a16:creationId xmlns:a16="http://schemas.microsoft.com/office/drawing/2014/main" id="{783DA6CE-0D92-4235-8828-CD37BF85D93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0800000">
            <a:off x="8180262" y="3872307"/>
            <a:ext cx="914400" cy="914400"/>
          </a:xfrm>
          <a:prstGeom prst="rect">
            <a:avLst/>
          </a:prstGeom>
        </p:spPr>
      </p:pic>
      <p:sp>
        <p:nvSpPr>
          <p:cNvPr id="12" name="Rettangolo 11">
            <a:extLst>
              <a:ext uri="{FF2B5EF4-FFF2-40B4-BE49-F238E27FC236}">
                <a16:creationId xmlns:a16="http://schemas.microsoft.com/office/drawing/2014/main" id="{1029C8AA-B654-4737-90BB-3F1FA40DCDAC}"/>
              </a:ext>
            </a:extLst>
          </p:cNvPr>
          <p:cNvSpPr/>
          <p:nvPr/>
        </p:nvSpPr>
        <p:spPr>
          <a:xfrm>
            <a:off x="8022770" y="1555750"/>
            <a:ext cx="3668485" cy="3495221"/>
          </a:xfrm>
          <a:prstGeom prst="rect">
            <a:avLst/>
          </a:prstGeom>
          <a:noFill/>
          <a:ln>
            <a:solidFill>
              <a:srgbClr val="59A71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E12E0676-4EA7-4B8C-81F2-7F0696F43578}"/>
              </a:ext>
            </a:extLst>
          </p:cNvPr>
          <p:cNvSpPr txBox="1"/>
          <p:nvPr/>
        </p:nvSpPr>
        <p:spPr>
          <a:xfrm>
            <a:off x="8545284" y="1597473"/>
            <a:ext cx="29935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b="1" dirty="0">
                <a:solidFill>
                  <a:srgbClr val="59A71D"/>
                </a:solidFill>
              </a:rPr>
              <a:t>RAGGIO DI OPERATIVITÀ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6E2C69CD-BE20-4939-9B16-CC9D242226AF}"/>
              </a:ext>
            </a:extLst>
          </p:cNvPr>
          <p:cNvSpPr txBox="1"/>
          <p:nvPr/>
        </p:nvSpPr>
        <p:spPr>
          <a:xfrm>
            <a:off x="3777343" y="5614667"/>
            <a:ext cx="77615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I due livelli territoriali possono corrispondere al medesimo «ente di governo» oppure essere «governati» da soggetti differenti.</a:t>
            </a:r>
          </a:p>
        </p:txBody>
      </p:sp>
    </p:spTree>
    <p:extLst>
      <p:ext uri="{BB962C8B-B14F-4D97-AF65-F5344CB8AC3E}">
        <p14:creationId xmlns:p14="http://schemas.microsoft.com/office/powerpoint/2010/main" val="5045250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3">
            <a:extLst>
              <a:ext uri="{FF2B5EF4-FFF2-40B4-BE49-F238E27FC236}">
                <a16:creationId xmlns:a16="http://schemas.microsoft.com/office/drawing/2014/main" id="{AA8170D8-E24B-254F-9A90-B55BB0BD91D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575051" y="1125538"/>
            <a:ext cx="5257254" cy="41767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46088" indent="-446088" algn="just" eaLnBrk="1" hangingPunct="1">
              <a:lnSpc>
                <a:spcPts val="2500"/>
              </a:lnSpc>
              <a:spcBef>
                <a:spcPct val="0"/>
              </a:spcBef>
              <a:spcAft>
                <a:spcPts val="1200"/>
              </a:spcAft>
            </a:pPr>
            <a:endParaRPr lang="it-IT" altLang="it-IT" sz="1800"/>
          </a:p>
          <a:p>
            <a:pPr marL="446088" indent="-446088" algn="just" eaLnBrk="1" hangingPunct="1">
              <a:lnSpc>
                <a:spcPts val="2500"/>
              </a:lnSpc>
              <a:spcBef>
                <a:spcPct val="0"/>
              </a:spcBef>
              <a:spcAft>
                <a:spcPts val="1200"/>
              </a:spcAft>
            </a:pPr>
            <a:endParaRPr lang="it-IT" altLang="it-IT" sz="1800"/>
          </a:p>
          <a:p>
            <a:pPr marL="446088" indent="-446088" algn="just" eaLnBrk="1" hangingPunct="1">
              <a:lnSpc>
                <a:spcPts val="2500"/>
              </a:lnSpc>
              <a:spcBef>
                <a:spcPct val="0"/>
              </a:spcBef>
              <a:spcAft>
                <a:spcPts val="1200"/>
              </a:spcAft>
            </a:pPr>
            <a:r>
              <a:rPr lang="it-IT" altLang="it-IT" sz="1800"/>
              <a:t>D.: </a:t>
            </a:r>
            <a:r>
              <a:rPr lang="it-IT" altLang="it-IT" sz="1800" i="1"/>
              <a:t>Un EGATO del servizio idrico integrato può essere considerato Soggetto Destinatario per la Linea di Intervento 1.1.C?</a:t>
            </a:r>
          </a:p>
          <a:p>
            <a:pPr marL="446088" indent="-446088" algn="just" eaLnBrk="1" hangingPunct="1">
              <a:lnSpc>
                <a:spcPts val="2500"/>
              </a:lnSpc>
              <a:spcBef>
                <a:spcPct val="0"/>
              </a:spcBef>
              <a:spcAft>
                <a:spcPts val="1200"/>
              </a:spcAft>
            </a:pPr>
            <a:endParaRPr lang="it-IT" altLang="it-IT" sz="1800" i="1"/>
          </a:p>
          <a:p>
            <a:pPr marL="446088" indent="-446088" algn="just" eaLnBrk="1" hangingPunct="1">
              <a:lnSpc>
                <a:spcPts val="2500"/>
              </a:lnSpc>
              <a:spcBef>
                <a:spcPct val="0"/>
              </a:spcBef>
              <a:spcAft>
                <a:spcPts val="1200"/>
              </a:spcAft>
            </a:pPr>
            <a:r>
              <a:rPr lang="it-IT" altLang="it-IT" sz="1800" i="1"/>
              <a:t>R.: Sì. Se operativo ai sensi dell’Avviso.</a:t>
            </a:r>
            <a:endParaRPr lang="it-IT" altLang="it-IT" sz="1800"/>
          </a:p>
        </p:txBody>
      </p:sp>
      <p:sp>
        <p:nvSpPr>
          <p:cNvPr id="14338" name="Rectangle 2">
            <a:extLst>
              <a:ext uri="{FF2B5EF4-FFF2-40B4-BE49-F238E27FC236}">
                <a16:creationId xmlns:a16="http://schemas.microsoft.com/office/drawing/2014/main" id="{E798086F-5623-A149-87D6-5EA69CB83AC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575050" y="512763"/>
            <a:ext cx="6811963" cy="5048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it-IT" altLang="it-IT" sz="1800" cap="all" err="1">
                <a:solidFill>
                  <a:srgbClr val="59A71D"/>
                </a:solidFill>
              </a:rPr>
              <a:t>Egato</a:t>
            </a:r>
            <a:r>
              <a:rPr lang="it-IT" altLang="it-IT" sz="1800" cap="all">
                <a:solidFill>
                  <a:srgbClr val="59A71D"/>
                </a:solidFill>
              </a:rPr>
              <a:t> del servizio idrico integrato </a:t>
            </a:r>
          </a:p>
        </p:txBody>
      </p:sp>
      <p:sp>
        <p:nvSpPr>
          <p:cNvPr id="17" name="Rettangolo 16">
            <a:extLst>
              <a:ext uri="{FF2B5EF4-FFF2-40B4-BE49-F238E27FC236}">
                <a16:creationId xmlns:a16="http://schemas.microsoft.com/office/drawing/2014/main" id="{99713F13-143B-454F-976E-24241536FF19}"/>
              </a:ext>
            </a:extLst>
          </p:cNvPr>
          <p:cNvSpPr/>
          <p:nvPr/>
        </p:nvSpPr>
        <p:spPr>
          <a:xfrm>
            <a:off x="3216275" y="404813"/>
            <a:ext cx="358775" cy="360362"/>
          </a:xfrm>
          <a:prstGeom prst="rect">
            <a:avLst/>
          </a:prstGeom>
          <a:solidFill>
            <a:srgbClr val="59A71D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20" name="Rettangolo 19">
            <a:extLst>
              <a:ext uri="{FF2B5EF4-FFF2-40B4-BE49-F238E27FC236}">
                <a16:creationId xmlns:a16="http://schemas.microsoft.com/office/drawing/2014/main" id="{9E46950D-5529-DC4A-A2C2-310B26B94E55}"/>
              </a:ext>
            </a:extLst>
          </p:cNvPr>
          <p:cNvSpPr/>
          <p:nvPr/>
        </p:nvSpPr>
        <p:spPr>
          <a:xfrm>
            <a:off x="3441700" y="265113"/>
            <a:ext cx="266700" cy="277812"/>
          </a:xfrm>
          <a:prstGeom prst="rect">
            <a:avLst/>
          </a:prstGeom>
          <a:solidFill>
            <a:schemeClr val="bg1"/>
          </a:solidFill>
          <a:ln>
            <a:solidFill>
              <a:srgbClr val="59A71D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6" name="CasellaDiTesto 18">
            <a:extLst>
              <a:ext uri="{FF2B5EF4-FFF2-40B4-BE49-F238E27FC236}">
                <a16:creationId xmlns:a16="http://schemas.microsoft.com/office/drawing/2014/main" id="{A7BCF923-78AE-403D-9665-3F427D5603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411450"/>
            <a:ext cx="3035966" cy="1446550"/>
          </a:xfrm>
          <a:prstGeom prst="rect">
            <a:avLst/>
          </a:prstGeom>
          <a:solidFill>
            <a:srgbClr val="EDFFFF"/>
          </a:solidFill>
          <a:ln>
            <a:noFill/>
          </a:ln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it-IT" altLang="it-IT" sz="1300" b="1">
                <a:solidFill>
                  <a:srgbClr val="59A71D"/>
                </a:solidFill>
              </a:rPr>
              <a:t>INVESTIMENTO 1.1 - Realizzazione nuovi impianti di gestione rifiuti e ammodernamento di impianti esistenti</a:t>
            </a:r>
          </a:p>
          <a:p>
            <a:endParaRPr lang="it-IT" altLang="it-IT" sz="1200">
              <a:solidFill>
                <a:srgbClr val="59A71D"/>
              </a:solidFill>
            </a:endParaRPr>
          </a:p>
          <a:p>
            <a:r>
              <a:rPr lang="it-IT" altLang="it-IT" sz="1200">
                <a:solidFill>
                  <a:srgbClr val="59A71D"/>
                </a:solidFill>
              </a:rPr>
              <a:t>Emilio Ferrari</a:t>
            </a:r>
          </a:p>
          <a:p>
            <a:r>
              <a:rPr lang="it-IT" altLang="it-IT" sz="1200">
                <a:solidFill>
                  <a:srgbClr val="59A71D"/>
                </a:solidFill>
              </a:rPr>
              <a:t>Invitalia</a:t>
            </a:r>
          </a:p>
        </p:txBody>
      </p:sp>
      <p:pic>
        <p:nvPicPr>
          <p:cNvPr id="3" name="Elemento grafico 2" descr="Lavaggio mani contorno">
            <a:extLst>
              <a:ext uri="{FF2B5EF4-FFF2-40B4-BE49-F238E27FC236}">
                <a16:creationId xmlns:a16="http://schemas.microsoft.com/office/drawing/2014/main" id="{B05712D2-454D-4741-8E12-528BAEF87C5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120336" y="1988840"/>
            <a:ext cx="2329408" cy="2329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35222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3">
            <a:extLst>
              <a:ext uri="{FF2B5EF4-FFF2-40B4-BE49-F238E27FC236}">
                <a16:creationId xmlns:a16="http://schemas.microsoft.com/office/drawing/2014/main" id="{B0B5CF23-1C21-486C-84B2-603932E41B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44072" y="1844824"/>
            <a:ext cx="5178075" cy="2952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37424A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52B1E"/>
              </a:buClr>
              <a:buSzPct val="80000"/>
              <a:buFont typeface="Wingdings" pitchFamily="2" charset="2"/>
              <a:buChar char="§"/>
              <a:defRPr sz="1600">
                <a:solidFill>
                  <a:srgbClr val="37424A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52B1E"/>
              </a:buClr>
              <a:buSzPct val="80000"/>
              <a:buFont typeface="Wingdings" pitchFamily="2" charset="2"/>
              <a:buChar char="§"/>
              <a:defRPr sz="1600">
                <a:solidFill>
                  <a:srgbClr val="37424A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52B1E"/>
              </a:buClr>
              <a:buSzPct val="80000"/>
              <a:buFont typeface="Wingdings" pitchFamily="2" charset="2"/>
              <a:buChar char="§"/>
              <a:defRPr sz="1600">
                <a:solidFill>
                  <a:srgbClr val="37424A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52B1E"/>
              </a:buClr>
              <a:buSzPct val="80000"/>
              <a:buFont typeface="Wingdings" pitchFamily="2" charset="2"/>
              <a:buChar char="§"/>
              <a:defRPr sz="1600">
                <a:solidFill>
                  <a:srgbClr val="37424A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D52B1E"/>
              </a:buClr>
              <a:buSzPct val="80000"/>
              <a:buFont typeface="Wingdings" charset="0"/>
              <a:buChar char="§"/>
              <a:defRPr sz="1600">
                <a:solidFill>
                  <a:srgbClr val="37424A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D52B1E"/>
              </a:buClr>
              <a:buSzPct val="80000"/>
              <a:buFont typeface="Wingdings" charset="0"/>
              <a:buChar char="§"/>
              <a:defRPr sz="1600">
                <a:solidFill>
                  <a:srgbClr val="37424A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D52B1E"/>
              </a:buClr>
              <a:buSzPct val="80000"/>
              <a:buFont typeface="Wingdings" charset="0"/>
              <a:buChar char="§"/>
              <a:defRPr sz="1600">
                <a:solidFill>
                  <a:srgbClr val="37424A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D52B1E"/>
              </a:buClr>
              <a:buSzPct val="80000"/>
              <a:buFont typeface="Wingdings" charset="0"/>
              <a:buChar char="§"/>
              <a:defRPr sz="1600">
                <a:solidFill>
                  <a:srgbClr val="37424A"/>
                </a:solidFill>
                <a:latin typeface="+mn-lt"/>
                <a:ea typeface="+mn-ea"/>
              </a:defRPr>
            </a:lvl9pPr>
          </a:lstStyle>
          <a:p>
            <a:pPr marL="0" indent="0" algn="ctr" eaLnBrk="1" hangingPunct="1">
              <a:lnSpc>
                <a:spcPts val="2500"/>
              </a:lnSpc>
              <a:spcBef>
                <a:spcPct val="0"/>
              </a:spcBef>
              <a:spcAft>
                <a:spcPts val="1200"/>
              </a:spcAft>
            </a:pPr>
            <a:r>
              <a:rPr lang="it-IT" altLang="it-IT" sz="1800" b="1" kern="0" cap="all">
                <a:solidFill>
                  <a:srgbClr val="59A71D"/>
                </a:solidFill>
              </a:rPr>
              <a:t>società «in house»: NO</a:t>
            </a:r>
          </a:p>
        </p:txBody>
      </p:sp>
      <p:pic>
        <p:nvPicPr>
          <p:cNvPr id="3" name="Elemento grafico 2" descr="Lavora da casa con riempimento a tinta unita">
            <a:extLst>
              <a:ext uri="{FF2B5EF4-FFF2-40B4-BE49-F238E27FC236}">
                <a16:creationId xmlns:a16="http://schemas.microsoft.com/office/drawing/2014/main" id="{6AC66F84-D41B-42C7-878B-2B7F42131B9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544272" y="2601618"/>
            <a:ext cx="1537320" cy="1537320"/>
          </a:xfrm>
          <a:prstGeom prst="rect">
            <a:avLst/>
          </a:prstGeom>
        </p:spPr>
      </p:pic>
      <p:pic>
        <p:nvPicPr>
          <p:cNvPr id="5" name="Elemento grafico 4" descr="Segnale di divieto con riempimento a tinta unita">
            <a:extLst>
              <a:ext uri="{FF2B5EF4-FFF2-40B4-BE49-F238E27FC236}">
                <a16:creationId xmlns:a16="http://schemas.microsoft.com/office/drawing/2014/main" id="{119D74FE-8152-452C-9253-2583E643FAD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680176" y="1862673"/>
            <a:ext cx="3222511" cy="3222511"/>
          </a:xfrm>
          <a:prstGeom prst="rect">
            <a:avLst/>
          </a:prstGeom>
        </p:spPr>
      </p:pic>
      <p:sp>
        <p:nvSpPr>
          <p:cNvPr id="14337" name="Rectangle 3">
            <a:extLst>
              <a:ext uri="{FF2B5EF4-FFF2-40B4-BE49-F238E27FC236}">
                <a16:creationId xmlns:a16="http://schemas.microsoft.com/office/drawing/2014/main" id="{AA8170D8-E24B-254F-9A90-B55BB0BD91D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569169" y="1946861"/>
            <a:ext cx="3966992" cy="266350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algn="just" eaLnBrk="1" hangingPunct="1">
              <a:lnSpc>
                <a:spcPts val="2500"/>
              </a:lnSpc>
              <a:spcBef>
                <a:spcPct val="0"/>
              </a:spcBef>
              <a:spcAft>
                <a:spcPts val="1200"/>
              </a:spcAft>
            </a:pPr>
            <a:r>
              <a:rPr lang="it-IT" altLang="it-IT" sz="1800"/>
              <a:t>Titolo II, Capo V, del TUEL:	</a:t>
            </a:r>
          </a:p>
          <a:p>
            <a:pPr marL="285750" indent="-285750" algn="just" eaLnBrk="1" hangingPunct="1">
              <a:lnSpc>
                <a:spcPts val="2500"/>
              </a:lnSpc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it-IT" sz="1800"/>
              <a:t>Convenzioni</a:t>
            </a:r>
          </a:p>
          <a:p>
            <a:pPr marL="285750" indent="-285750" algn="just" eaLnBrk="1" hangingPunct="1">
              <a:lnSpc>
                <a:spcPts val="2500"/>
              </a:lnSpc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it-IT" altLang="it-IT" sz="1800"/>
              <a:t>Consorzi</a:t>
            </a:r>
          </a:p>
          <a:p>
            <a:pPr marL="285750" indent="-285750" algn="just" eaLnBrk="1" hangingPunct="1">
              <a:lnSpc>
                <a:spcPts val="2500"/>
              </a:lnSpc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it-IT" altLang="it-IT" sz="1800"/>
              <a:t>Unioni di Comuni</a:t>
            </a:r>
          </a:p>
          <a:p>
            <a:pPr marL="285750" indent="-285750" algn="just" eaLnBrk="1" hangingPunct="1">
              <a:lnSpc>
                <a:spcPts val="2500"/>
              </a:lnSpc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it-IT" altLang="it-IT" sz="1800"/>
              <a:t>Accordi di Programma</a:t>
            </a:r>
          </a:p>
        </p:txBody>
      </p:sp>
      <p:sp>
        <p:nvSpPr>
          <p:cNvPr id="14338" name="Rectangle 2">
            <a:extLst>
              <a:ext uri="{FF2B5EF4-FFF2-40B4-BE49-F238E27FC236}">
                <a16:creationId xmlns:a16="http://schemas.microsoft.com/office/drawing/2014/main" id="{E798086F-5623-A149-87D6-5EA69CB83AC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575050" y="512763"/>
            <a:ext cx="7345486" cy="5048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it-IT" altLang="it-IT" sz="1800" cap="all">
                <a:solidFill>
                  <a:srgbClr val="59A71D"/>
                </a:solidFill>
              </a:rPr>
              <a:t>Art. 1. lett. h): forme associative tra comuni</a:t>
            </a:r>
          </a:p>
        </p:txBody>
      </p:sp>
      <p:sp>
        <p:nvSpPr>
          <p:cNvPr id="17" name="Rettangolo 16">
            <a:extLst>
              <a:ext uri="{FF2B5EF4-FFF2-40B4-BE49-F238E27FC236}">
                <a16:creationId xmlns:a16="http://schemas.microsoft.com/office/drawing/2014/main" id="{99713F13-143B-454F-976E-24241536FF19}"/>
              </a:ext>
            </a:extLst>
          </p:cNvPr>
          <p:cNvSpPr/>
          <p:nvPr/>
        </p:nvSpPr>
        <p:spPr>
          <a:xfrm>
            <a:off x="3216275" y="404813"/>
            <a:ext cx="358775" cy="360362"/>
          </a:xfrm>
          <a:prstGeom prst="rect">
            <a:avLst/>
          </a:prstGeom>
          <a:solidFill>
            <a:srgbClr val="59A71D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20" name="Rettangolo 19">
            <a:extLst>
              <a:ext uri="{FF2B5EF4-FFF2-40B4-BE49-F238E27FC236}">
                <a16:creationId xmlns:a16="http://schemas.microsoft.com/office/drawing/2014/main" id="{9E46950D-5529-DC4A-A2C2-310B26B94E55}"/>
              </a:ext>
            </a:extLst>
          </p:cNvPr>
          <p:cNvSpPr/>
          <p:nvPr/>
        </p:nvSpPr>
        <p:spPr>
          <a:xfrm>
            <a:off x="3441700" y="265113"/>
            <a:ext cx="266700" cy="277812"/>
          </a:xfrm>
          <a:prstGeom prst="rect">
            <a:avLst/>
          </a:prstGeom>
          <a:solidFill>
            <a:schemeClr val="bg1"/>
          </a:solidFill>
          <a:ln>
            <a:solidFill>
              <a:srgbClr val="59A71D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6" name="CasellaDiTesto 18">
            <a:extLst>
              <a:ext uri="{FF2B5EF4-FFF2-40B4-BE49-F238E27FC236}">
                <a16:creationId xmlns:a16="http://schemas.microsoft.com/office/drawing/2014/main" id="{A7BCF923-78AE-403D-9665-3F427D5603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411450"/>
            <a:ext cx="3035966" cy="1446550"/>
          </a:xfrm>
          <a:prstGeom prst="rect">
            <a:avLst/>
          </a:prstGeom>
          <a:solidFill>
            <a:srgbClr val="EDFFFF"/>
          </a:solidFill>
          <a:ln>
            <a:noFill/>
          </a:ln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it-IT" altLang="it-IT" sz="1300" b="1">
                <a:solidFill>
                  <a:srgbClr val="59A71D"/>
                </a:solidFill>
              </a:rPr>
              <a:t>INVESTIMENTO 1.1 - Realizzazione nuovi impianti di gestione rifiuti e ammodernamento di impianti esistenti</a:t>
            </a:r>
          </a:p>
          <a:p>
            <a:endParaRPr lang="it-IT" altLang="it-IT" sz="1200">
              <a:solidFill>
                <a:srgbClr val="59A71D"/>
              </a:solidFill>
            </a:endParaRPr>
          </a:p>
          <a:p>
            <a:r>
              <a:rPr lang="it-IT" altLang="it-IT" sz="1200">
                <a:solidFill>
                  <a:srgbClr val="59A71D"/>
                </a:solidFill>
              </a:rPr>
              <a:t>Emilio Ferrari</a:t>
            </a:r>
          </a:p>
          <a:p>
            <a:r>
              <a:rPr lang="it-IT" altLang="it-IT" sz="1200">
                <a:solidFill>
                  <a:srgbClr val="59A71D"/>
                </a:solidFill>
              </a:rPr>
              <a:t>Invitalia</a:t>
            </a:r>
          </a:p>
        </p:txBody>
      </p:sp>
      <p:sp>
        <p:nvSpPr>
          <p:cNvPr id="15" name="Rectangle 3">
            <a:extLst>
              <a:ext uri="{FF2B5EF4-FFF2-40B4-BE49-F238E27FC236}">
                <a16:creationId xmlns:a16="http://schemas.microsoft.com/office/drawing/2014/main" id="{7A40DF03-B7ED-460C-A0CB-B8497DDCB6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1701" y="5228349"/>
            <a:ext cx="7622852" cy="1446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37424A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52B1E"/>
              </a:buClr>
              <a:buSzPct val="80000"/>
              <a:buFont typeface="Wingdings" pitchFamily="2" charset="2"/>
              <a:buChar char="§"/>
              <a:defRPr sz="1600">
                <a:solidFill>
                  <a:srgbClr val="37424A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52B1E"/>
              </a:buClr>
              <a:buSzPct val="80000"/>
              <a:buFont typeface="Wingdings" pitchFamily="2" charset="2"/>
              <a:buChar char="§"/>
              <a:defRPr sz="1600">
                <a:solidFill>
                  <a:srgbClr val="37424A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52B1E"/>
              </a:buClr>
              <a:buSzPct val="80000"/>
              <a:buFont typeface="Wingdings" pitchFamily="2" charset="2"/>
              <a:buChar char="§"/>
              <a:defRPr sz="1600">
                <a:solidFill>
                  <a:srgbClr val="37424A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52B1E"/>
              </a:buClr>
              <a:buSzPct val="80000"/>
              <a:buFont typeface="Wingdings" pitchFamily="2" charset="2"/>
              <a:buChar char="§"/>
              <a:defRPr sz="1600">
                <a:solidFill>
                  <a:srgbClr val="37424A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D52B1E"/>
              </a:buClr>
              <a:buSzPct val="80000"/>
              <a:buFont typeface="Wingdings" charset="0"/>
              <a:buChar char="§"/>
              <a:defRPr sz="1600">
                <a:solidFill>
                  <a:srgbClr val="37424A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D52B1E"/>
              </a:buClr>
              <a:buSzPct val="80000"/>
              <a:buFont typeface="Wingdings" charset="0"/>
              <a:buChar char="§"/>
              <a:defRPr sz="1600">
                <a:solidFill>
                  <a:srgbClr val="37424A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D52B1E"/>
              </a:buClr>
              <a:buSzPct val="80000"/>
              <a:buFont typeface="Wingdings" charset="0"/>
              <a:buChar char="§"/>
              <a:defRPr sz="1600">
                <a:solidFill>
                  <a:srgbClr val="37424A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D52B1E"/>
              </a:buClr>
              <a:buSzPct val="80000"/>
              <a:buFont typeface="Wingdings" charset="0"/>
              <a:buChar char="§"/>
              <a:defRPr sz="1600">
                <a:solidFill>
                  <a:srgbClr val="37424A"/>
                </a:solidFill>
                <a:latin typeface="+mn-lt"/>
                <a:ea typeface="+mn-ea"/>
              </a:defRPr>
            </a:lvl9pPr>
          </a:lstStyle>
          <a:p>
            <a:pPr marL="0" indent="0" algn="just" eaLnBrk="1" hangingPunct="1">
              <a:lnSpc>
                <a:spcPts val="2500"/>
              </a:lnSpc>
              <a:spcBef>
                <a:spcPct val="0"/>
              </a:spcBef>
              <a:spcAft>
                <a:spcPts val="1200"/>
              </a:spcAft>
            </a:pPr>
            <a:r>
              <a:rPr lang="it-IT" altLang="it-IT" sz="1800" kern="0"/>
              <a:t>La presentazione di una proposta da parte di una Forma Associativa tra Comuni preclude ai singoli comuni la partecipazione in forma autonoma </a:t>
            </a:r>
            <a:r>
              <a:rPr lang="it-IT" altLang="it-IT" sz="1800" b="1" u="sng" kern="0">
                <a:solidFill>
                  <a:srgbClr val="59A71D"/>
                </a:solidFill>
              </a:rPr>
              <a:t>per il medesimo Avviso</a:t>
            </a:r>
            <a:r>
              <a:rPr lang="it-IT" altLang="it-IT" sz="1800" b="1" kern="0">
                <a:solidFill>
                  <a:srgbClr val="59A71D"/>
                </a:solidFill>
              </a:rPr>
              <a:t>.</a:t>
            </a:r>
            <a:endParaRPr lang="it-IT" altLang="it-IT" sz="1800" kern="0">
              <a:solidFill>
                <a:srgbClr val="59A71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42492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id="{E798086F-5623-A149-87D6-5EA69CB83AC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575050" y="512763"/>
            <a:ext cx="7345486" cy="5048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it-IT" altLang="it-IT" sz="1800" cap="all">
                <a:solidFill>
                  <a:srgbClr val="59A71D"/>
                </a:solidFill>
              </a:rPr>
              <a:t>CRITERIO DEMOGRAFICO. DIFFERENZE TRA GLI AVVISI</a:t>
            </a:r>
          </a:p>
        </p:txBody>
      </p:sp>
      <p:sp>
        <p:nvSpPr>
          <p:cNvPr id="17" name="Rettangolo 16">
            <a:extLst>
              <a:ext uri="{FF2B5EF4-FFF2-40B4-BE49-F238E27FC236}">
                <a16:creationId xmlns:a16="http://schemas.microsoft.com/office/drawing/2014/main" id="{99713F13-143B-454F-976E-24241536FF19}"/>
              </a:ext>
            </a:extLst>
          </p:cNvPr>
          <p:cNvSpPr/>
          <p:nvPr/>
        </p:nvSpPr>
        <p:spPr>
          <a:xfrm>
            <a:off x="3216275" y="404813"/>
            <a:ext cx="358775" cy="360362"/>
          </a:xfrm>
          <a:prstGeom prst="rect">
            <a:avLst/>
          </a:prstGeom>
          <a:solidFill>
            <a:srgbClr val="59A71D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20" name="Rettangolo 19">
            <a:extLst>
              <a:ext uri="{FF2B5EF4-FFF2-40B4-BE49-F238E27FC236}">
                <a16:creationId xmlns:a16="http://schemas.microsoft.com/office/drawing/2014/main" id="{9E46950D-5529-DC4A-A2C2-310B26B94E55}"/>
              </a:ext>
            </a:extLst>
          </p:cNvPr>
          <p:cNvSpPr/>
          <p:nvPr/>
        </p:nvSpPr>
        <p:spPr>
          <a:xfrm>
            <a:off x="3441700" y="265113"/>
            <a:ext cx="266700" cy="277812"/>
          </a:xfrm>
          <a:prstGeom prst="rect">
            <a:avLst/>
          </a:prstGeom>
          <a:solidFill>
            <a:schemeClr val="bg1"/>
          </a:solidFill>
          <a:ln>
            <a:solidFill>
              <a:srgbClr val="59A71D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6" name="CasellaDiTesto 18">
            <a:extLst>
              <a:ext uri="{FF2B5EF4-FFF2-40B4-BE49-F238E27FC236}">
                <a16:creationId xmlns:a16="http://schemas.microsoft.com/office/drawing/2014/main" id="{A7BCF923-78AE-403D-9665-3F427D5603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411450"/>
            <a:ext cx="3035966" cy="1446550"/>
          </a:xfrm>
          <a:prstGeom prst="rect">
            <a:avLst/>
          </a:prstGeom>
          <a:solidFill>
            <a:srgbClr val="EDFFFF"/>
          </a:solidFill>
          <a:ln>
            <a:noFill/>
          </a:ln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it-IT" altLang="it-IT" sz="1300" b="1">
                <a:solidFill>
                  <a:srgbClr val="59A71D"/>
                </a:solidFill>
              </a:rPr>
              <a:t>INVESTIMENTO 1.1 - Realizzazione nuovi impianti di gestione rifiuti e ammodernamento di impianti esistenti</a:t>
            </a:r>
          </a:p>
          <a:p>
            <a:endParaRPr lang="it-IT" altLang="it-IT" sz="1200">
              <a:solidFill>
                <a:srgbClr val="59A71D"/>
              </a:solidFill>
            </a:endParaRPr>
          </a:p>
          <a:p>
            <a:r>
              <a:rPr lang="it-IT" altLang="it-IT" sz="1200">
                <a:solidFill>
                  <a:srgbClr val="59A71D"/>
                </a:solidFill>
              </a:rPr>
              <a:t>Emilio Ferrari</a:t>
            </a:r>
          </a:p>
          <a:p>
            <a:r>
              <a:rPr lang="it-IT" altLang="it-IT" sz="1200">
                <a:solidFill>
                  <a:srgbClr val="59A71D"/>
                </a:solidFill>
              </a:rPr>
              <a:t>Invitalia</a:t>
            </a:r>
          </a:p>
        </p:txBody>
      </p:sp>
      <p:graphicFrame>
        <p:nvGraphicFramePr>
          <p:cNvPr id="4" name="Tabella 6">
            <a:extLst>
              <a:ext uri="{FF2B5EF4-FFF2-40B4-BE49-F238E27FC236}">
                <a16:creationId xmlns:a16="http://schemas.microsoft.com/office/drawing/2014/main" id="{A723F2FD-2441-413D-9159-3FCFCF8ECF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6303713"/>
              </p:ext>
            </p:extLst>
          </p:nvPr>
        </p:nvGraphicFramePr>
        <p:xfrm>
          <a:off x="3360368" y="1291048"/>
          <a:ext cx="8128000" cy="5400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410487933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53065219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b="1">
                          <a:solidFill>
                            <a:schemeClr val="bg1"/>
                          </a:solidFill>
                        </a:rPr>
                        <a:t>Linea A – Criterio A2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b="1">
                          <a:solidFill>
                            <a:schemeClr val="bg1"/>
                          </a:solidFill>
                        </a:rPr>
                        <a:t>Linea B – Criterio B2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92584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it-IT" sz="1600"/>
                        <a:t>Popolazione </a:t>
                      </a:r>
                      <a:r>
                        <a:rPr lang="it-IT" sz="1600" b="0"/>
                        <a:t>interessata dall’Intervento rispetto alla popolazione residente nell’ambito territoriale ottimale (</a:t>
                      </a:r>
                      <a:r>
                        <a:rPr lang="it-IT" sz="1600" b="1"/>
                        <a:t>o nel </a:t>
                      </a:r>
                      <a:r>
                        <a:rPr lang="it-IT" sz="1600" b="1" err="1"/>
                        <a:t>subambito</a:t>
                      </a:r>
                      <a:r>
                        <a:rPr lang="it-IT" sz="1600" b="1"/>
                        <a:t> territoriale ottimale o nel territorio comunale a seconda del Soggetto destinatario</a:t>
                      </a:r>
                      <a:r>
                        <a:rPr lang="it-IT" sz="1600" b="0"/>
                        <a:t>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/>
                        <a:t>Popolazione interessata dall’Intervento rispetto alla popolazione residente nell’ambito territoriale ottimale, non già servita da impianti di trattamento funzionanti e analoghi all’impianto oggetto dell’Intervento.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72727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it-IT" sz="1000"/>
                    </a:p>
                    <a:p>
                      <a:r>
                        <a:rPr lang="it-IT" sz="2000"/>
                        <a:t>R%= </a:t>
                      </a:r>
                      <a:r>
                        <a:rPr lang="it-IT" sz="2000" err="1"/>
                        <a:t>P</a:t>
                      </a:r>
                      <a:r>
                        <a:rPr lang="it-IT" sz="2000" baseline="-25000" err="1"/>
                        <a:t>servita</a:t>
                      </a:r>
                      <a:r>
                        <a:rPr lang="it-IT" sz="2000"/>
                        <a:t>/ P</a:t>
                      </a:r>
                      <a:r>
                        <a:rPr lang="it-IT" sz="2000" baseline="-25000"/>
                        <a:t>residente</a:t>
                      </a:r>
                    </a:p>
                    <a:p>
                      <a:endParaRPr lang="it-IT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sz="1000" dirty="0"/>
                    </a:p>
                    <a:p>
                      <a:r>
                        <a:rPr lang="it-IT" sz="2000" dirty="0"/>
                        <a:t>R% = </a:t>
                      </a:r>
                      <a:r>
                        <a:rPr lang="it-IT" sz="2000" dirty="0" err="1"/>
                        <a:t>P</a:t>
                      </a:r>
                      <a:r>
                        <a:rPr lang="it-IT" sz="2000" baseline="-25000" dirty="0" err="1"/>
                        <a:t>servita</a:t>
                      </a:r>
                      <a:r>
                        <a:rPr lang="it-IT" sz="2000" dirty="0"/>
                        <a:t>/ </a:t>
                      </a:r>
                      <a:r>
                        <a:rPr lang="it-IT" sz="2000" dirty="0" err="1"/>
                        <a:t>P</a:t>
                      </a:r>
                      <a:r>
                        <a:rPr lang="it-IT" sz="2000" baseline="-25000" dirty="0" err="1"/>
                        <a:t>non</a:t>
                      </a:r>
                      <a:r>
                        <a:rPr lang="it-IT" sz="2000" baseline="-25000" dirty="0"/>
                        <a:t> servita</a:t>
                      </a:r>
                    </a:p>
                    <a:p>
                      <a:endParaRPr lang="it-IT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79347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31825" indent="-631825"/>
                      <a:r>
                        <a:rPr lang="it-IT" sz="1600" dirty="0" err="1"/>
                        <a:t>P</a:t>
                      </a:r>
                      <a:r>
                        <a:rPr lang="it-IT" sz="1600" baseline="-25000" dirty="0" err="1"/>
                        <a:t>servita</a:t>
                      </a:r>
                      <a:r>
                        <a:rPr lang="it-IT" sz="1600" dirty="0"/>
                        <a:t> = popolazione residente nell’ambito territoriale ottimale (o nel sub-ambito territoriale ottimale o nel territorio comunale a seconda del Soggetto Destinatario) interessata dall’intervento; </a:t>
                      </a:r>
                    </a:p>
                    <a:p>
                      <a:pPr marL="631825" indent="-631825"/>
                      <a:r>
                        <a:rPr lang="it-IT" sz="1600" dirty="0" err="1"/>
                        <a:t>P</a:t>
                      </a:r>
                      <a:r>
                        <a:rPr lang="it-IT" sz="1600" baseline="-25000" dirty="0" err="1"/>
                        <a:t>non</a:t>
                      </a:r>
                      <a:r>
                        <a:rPr lang="it-IT" sz="1600" baseline="-25000" dirty="0"/>
                        <a:t> servita</a:t>
                      </a:r>
                      <a:r>
                        <a:rPr lang="it-IT" sz="1600" dirty="0"/>
                        <a:t>= popolazione residente nell’ambito territoriale ottimale non già servita da impianti di trattamento funzionanti e analoghi all’impianto oggetto dell’Intervento.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24179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506905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id="{E798086F-5623-A149-87D6-5EA69CB83AC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575050" y="512763"/>
            <a:ext cx="7345486" cy="5048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it-IT" altLang="it-IT" sz="1800" cap="all">
                <a:solidFill>
                  <a:srgbClr val="59A71D"/>
                </a:solidFill>
              </a:rPr>
              <a:t>CRITERIO B2. esempio di applicazione</a:t>
            </a:r>
          </a:p>
        </p:txBody>
      </p:sp>
      <p:sp>
        <p:nvSpPr>
          <p:cNvPr id="17" name="Rettangolo 16">
            <a:extLst>
              <a:ext uri="{FF2B5EF4-FFF2-40B4-BE49-F238E27FC236}">
                <a16:creationId xmlns:a16="http://schemas.microsoft.com/office/drawing/2014/main" id="{99713F13-143B-454F-976E-24241536FF19}"/>
              </a:ext>
            </a:extLst>
          </p:cNvPr>
          <p:cNvSpPr/>
          <p:nvPr/>
        </p:nvSpPr>
        <p:spPr>
          <a:xfrm>
            <a:off x="3216275" y="404813"/>
            <a:ext cx="358775" cy="360362"/>
          </a:xfrm>
          <a:prstGeom prst="rect">
            <a:avLst/>
          </a:prstGeom>
          <a:solidFill>
            <a:srgbClr val="59A71D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20" name="Rettangolo 19">
            <a:extLst>
              <a:ext uri="{FF2B5EF4-FFF2-40B4-BE49-F238E27FC236}">
                <a16:creationId xmlns:a16="http://schemas.microsoft.com/office/drawing/2014/main" id="{9E46950D-5529-DC4A-A2C2-310B26B94E55}"/>
              </a:ext>
            </a:extLst>
          </p:cNvPr>
          <p:cNvSpPr/>
          <p:nvPr/>
        </p:nvSpPr>
        <p:spPr>
          <a:xfrm>
            <a:off x="3441700" y="265113"/>
            <a:ext cx="266700" cy="277812"/>
          </a:xfrm>
          <a:prstGeom prst="rect">
            <a:avLst/>
          </a:prstGeom>
          <a:solidFill>
            <a:schemeClr val="bg1"/>
          </a:solidFill>
          <a:ln>
            <a:solidFill>
              <a:srgbClr val="59A71D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6" name="CasellaDiTesto 18">
            <a:extLst>
              <a:ext uri="{FF2B5EF4-FFF2-40B4-BE49-F238E27FC236}">
                <a16:creationId xmlns:a16="http://schemas.microsoft.com/office/drawing/2014/main" id="{A7BCF923-78AE-403D-9665-3F427D5603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411450"/>
            <a:ext cx="3035966" cy="1446550"/>
          </a:xfrm>
          <a:prstGeom prst="rect">
            <a:avLst/>
          </a:prstGeom>
          <a:solidFill>
            <a:srgbClr val="EDFFFF"/>
          </a:solidFill>
          <a:ln>
            <a:noFill/>
          </a:ln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it-IT" altLang="it-IT" sz="1300" b="1">
                <a:solidFill>
                  <a:srgbClr val="59A71D"/>
                </a:solidFill>
              </a:rPr>
              <a:t>INVESTIMENTO 1.1 - Realizzazione nuovi impianti di gestione rifiuti e ammodernamento di impianti esistenti</a:t>
            </a:r>
          </a:p>
          <a:p>
            <a:endParaRPr lang="it-IT" altLang="it-IT" sz="1200">
              <a:solidFill>
                <a:srgbClr val="59A71D"/>
              </a:solidFill>
            </a:endParaRPr>
          </a:p>
          <a:p>
            <a:r>
              <a:rPr lang="it-IT" altLang="it-IT" sz="1200">
                <a:solidFill>
                  <a:srgbClr val="59A71D"/>
                </a:solidFill>
              </a:rPr>
              <a:t>Emilio Ferrari</a:t>
            </a:r>
          </a:p>
          <a:p>
            <a:r>
              <a:rPr lang="it-IT" altLang="it-IT" sz="1200">
                <a:solidFill>
                  <a:srgbClr val="59A71D"/>
                </a:solidFill>
              </a:rPr>
              <a:t>Invitalia</a:t>
            </a:r>
          </a:p>
        </p:txBody>
      </p:sp>
      <p:grpSp>
        <p:nvGrpSpPr>
          <p:cNvPr id="10" name="Gruppo 9">
            <a:extLst>
              <a:ext uri="{FF2B5EF4-FFF2-40B4-BE49-F238E27FC236}">
                <a16:creationId xmlns:a16="http://schemas.microsoft.com/office/drawing/2014/main" id="{87A6EF6C-8F35-47D3-A902-F6A571371C85}"/>
              </a:ext>
            </a:extLst>
          </p:cNvPr>
          <p:cNvGrpSpPr/>
          <p:nvPr/>
        </p:nvGrpSpPr>
        <p:grpSpPr>
          <a:xfrm>
            <a:off x="5087888" y="1029353"/>
            <a:ext cx="2689448" cy="2689448"/>
            <a:chOff x="3575050" y="1245393"/>
            <a:chExt cx="2689448" cy="2689448"/>
          </a:xfrm>
        </p:grpSpPr>
        <p:pic>
          <p:nvPicPr>
            <p:cNvPr id="3" name="Elemento grafico 2" descr="Antartide con riempimento a tinta unita">
              <a:extLst>
                <a:ext uri="{FF2B5EF4-FFF2-40B4-BE49-F238E27FC236}">
                  <a16:creationId xmlns:a16="http://schemas.microsoft.com/office/drawing/2014/main" id="{032F74CC-FD4C-425D-8095-515468EB3A8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3575050" y="1245393"/>
              <a:ext cx="2689448" cy="2689448"/>
            </a:xfrm>
            <a:prstGeom prst="rect">
              <a:avLst/>
            </a:prstGeom>
          </p:spPr>
        </p:pic>
        <p:sp>
          <p:nvSpPr>
            <p:cNvPr id="5" name="CasellaDiTesto 4">
              <a:extLst>
                <a:ext uri="{FF2B5EF4-FFF2-40B4-BE49-F238E27FC236}">
                  <a16:creationId xmlns:a16="http://schemas.microsoft.com/office/drawing/2014/main" id="{34C60F46-FE1D-47F3-B075-98D2414D0E0F}"/>
                </a:ext>
              </a:extLst>
            </p:cNvPr>
            <p:cNvSpPr txBox="1"/>
            <p:nvPr/>
          </p:nvSpPr>
          <p:spPr>
            <a:xfrm>
              <a:off x="4079776" y="2132856"/>
              <a:ext cx="194421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b="1">
                  <a:solidFill>
                    <a:schemeClr val="bg1"/>
                  </a:solidFill>
                </a:rPr>
                <a:t>ATO</a:t>
              </a:r>
            </a:p>
            <a:p>
              <a:pPr algn="ctr"/>
              <a:r>
                <a:rPr lang="it-IT" b="1">
                  <a:solidFill>
                    <a:schemeClr val="bg1"/>
                  </a:solidFill>
                </a:rPr>
                <a:t>100 abitanti</a:t>
              </a:r>
            </a:p>
          </p:txBody>
        </p:sp>
      </p:grpSp>
      <p:pic>
        <p:nvPicPr>
          <p:cNvPr id="12" name="Elemento grafico 11" descr="Faccina grande sorriso con riempimento a tinta unita">
            <a:extLst>
              <a:ext uri="{FF2B5EF4-FFF2-40B4-BE49-F238E27FC236}">
                <a16:creationId xmlns:a16="http://schemas.microsoft.com/office/drawing/2014/main" id="{966635A9-3653-4BB2-BCF6-419D947323C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261444" y="1463736"/>
            <a:ext cx="914400" cy="914400"/>
          </a:xfrm>
          <a:prstGeom prst="rect">
            <a:avLst/>
          </a:prstGeom>
        </p:spPr>
      </p:pic>
      <p:pic>
        <p:nvPicPr>
          <p:cNvPr id="14" name="Elemento grafico 13" descr="Faccina piangente con riempimento a tinta unita">
            <a:extLst>
              <a:ext uri="{FF2B5EF4-FFF2-40B4-BE49-F238E27FC236}">
                <a16:creationId xmlns:a16="http://schemas.microsoft.com/office/drawing/2014/main" id="{5792149F-203A-421D-A965-F6ED48DEFA7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261444" y="2624702"/>
            <a:ext cx="914400" cy="914400"/>
          </a:xfrm>
          <a:prstGeom prst="rect">
            <a:avLst/>
          </a:prstGeom>
        </p:spPr>
      </p:pic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01CA1BFC-7A98-4027-9E6C-A46F7E467D24}"/>
              </a:ext>
            </a:extLst>
          </p:cNvPr>
          <p:cNvSpPr txBox="1"/>
          <p:nvPr/>
        </p:nvSpPr>
        <p:spPr>
          <a:xfrm>
            <a:off x="7571996" y="1553598"/>
            <a:ext cx="26894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>
                <a:solidFill>
                  <a:srgbClr val="59A71D"/>
                </a:solidFill>
              </a:rPr>
              <a:t>40 abitanti </a:t>
            </a:r>
            <a:r>
              <a:rPr lang="it-IT" b="1" u="sng">
                <a:solidFill>
                  <a:srgbClr val="59A71D"/>
                </a:solidFill>
              </a:rPr>
              <a:t>già serviti </a:t>
            </a:r>
            <a:r>
              <a:rPr lang="it-IT">
                <a:solidFill>
                  <a:srgbClr val="59A71D"/>
                </a:solidFill>
              </a:rPr>
              <a:t>da impianto analogo</a:t>
            </a: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6A4516CA-1D88-41E9-84AA-6B88E8CD2D2C}"/>
              </a:ext>
            </a:extLst>
          </p:cNvPr>
          <p:cNvSpPr txBox="1"/>
          <p:nvPr/>
        </p:nvSpPr>
        <p:spPr>
          <a:xfrm>
            <a:off x="7571996" y="2688570"/>
            <a:ext cx="28444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>
                <a:solidFill>
                  <a:srgbClr val="59A71D"/>
                </a:solidFill>
              </a:rPr>
              <a:t>60 abitanti </a:t>
            </a:r>
            <a:r>
              <a:rPr lang="it-IT" b="1" u="sng">
                <a:solidFill>
                  <a:srgbClr val="59A71D"/>
                </a:solidFill>
              </a:rPr>
              <a:t>non serviti </a:t>
            </a:r>
            <a:r>
              <a:rPr lang="it-IT">
                <a:solidFill>
                  <a:srgbClr val="59A71D"/>
                </a:solidFill>
              </a:rPr>
              <a:t>da impianto analogo</a:t>
            </a: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01D0921D-968B-451C-89C9-022AFD930939}"/>
              </a:ext>
            </a:extLst>
          </p:cNvPr>
          <p:cNvSpPr txBox="1"/>
          <p:nvPr/>
        </p:nvSpPr>
        <p:spPr>
          <a:xfrm>
            <a:off x="5370785" y="4150158"/>
            <a:ext cx="1584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>
                <a:solidFill>
                  <a:srgbClr val="59A71D"/>
                </a:solidFill>
              </a:rPr>
              <a:t>Proposta</a:t>
            </a:r>
          </a:p>
        </p:txBody>
      </p:sp>
      <p:pic>
        <p:nvPicPr>
          <p:cNvPr id="18" name="Elemento grafico 17" descr="Fabbrica con riempimento a tinta unita">
            <a:extLst>
              <a:ext uri="{FF2B5EF4-FFF2-40B4-BE49-F238E27FC236}">
                <a16:creationId xmlns:a16="http://schemas.microsoft.com/office/drawing/2014/main" id="{A6D065A7-624A-4D39-AB42-09AFC06BD8B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5704683" y="4521795"/>
            <a:ext cx="914400" cy="914400"/>
          </a:xfrm>
          <a:prstGeom prst="rect">
            <a:avLst/>
          </a:prstGeom>
        </p:spPr>
      </p:pic>
      <p:sp>
        <p:nvSpPr>
          <p:cNvPr id="22" name="Rettangolo 21">
            <a:extLst>
              <a:ext uri="{FF2B5EF4-FFF2-40B4-BE49-F238E27FC236}">
                <a16:creationId xmlns:a16="http://schemas.microsoft.com/office/drawing/2014/main" id="{7CD3263F-991C-4031-8C3D-77B3FAF36A99}"/>
              </a:ext>
            </a:extLst>
          </p:cNvPr>
          <p:cNvSpPr/>
          <p:nvPr/>
        </p:nvSpPr>
        <p:spPr>
          <a:xfrm>
            <a:off x="4908660" y="989566"/>
            <a:ext cx="6659948" cy="2799474"/>
          </a:xfrm>
          <a:prstGeom prst="rect">
            <a:avLst/>
          </a:prstGeom>
          <a:noFill/>
          <a:ln>
            <a:solidFill>
              <a:srgbClr val="59A71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F00E9823-DC90-47E3-8991-EDF785F5977D}"/>
              </a:ext>
            </a:extLst>
          </p:cNvPr>
          <p:cNvSpPr txBox="1"/>
          <p:nvPr/>
        </p:nvSpPr>
        <p:spPr>
          <a:xfrm>
            <a:off x="5098374" y="5475768"/>
            <a:ext cx="2176064" cy="8694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>
                <a:solidFill>
                  <a:srgbClr val="59A71D"/>
                </a:solidFill>
              </a:rPr>
              <a:t>Impianto che servirà 30 ab. </a:t>
            </a:r>
          </a:p>
          <a:p>
            <a:pPr algn="ctr"/>
            <a:r>
              <a:rPr lang="it-IT" sz="1050">
                <a:solidFill>
                  <a:srgbClr val="59A71D"/>
                </a:solidFill>
              </a:rPr>
              <a:t>(si intende tra i 60 non serviti)</a:t>
            </a:r>
          </a:p>
        </p:txBody>
      </p:sp>
      <p:sp>
        <p:nvSpPr>
          <p:cNvPr id="25" name="Rettangolo 24">
            <a:extLst>
              <a:ext uri="{FF2B5EF4-FFF2-40B4-BE49-F238E27FC236}">
                <a16:creationId xmlns:a16="http://schemas.microsoft.com/office/drawing/2014/main" id="{9B37C3FE-B173-4DDB-96DA-90C4263DE1D8}"/>
              </a:ext>
            </a:extLst>
          </p:cNvPr>
          <p:cNvSpPr/>
          <p:nvPr/>
        </p:nvSpPr>
        <p:spPr>
          <a:xfrm>
            <a:off x="4908660" y="3960803"/>
            <a:ext cx="2555492" cy="2689448"/>
          </a:xfrm>
          <a:prstGeom prst="rect">
            <a:avLst/>
          </a:prstGeom>
          <a:noFill/>
          <a:ln>
            <a:solidFill>
              <a:srgbClr val="59A71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1893E8A5-2CB9-423D-A87D-EA65083C1410}"/>
              </a:ext>
            </a:extLst>
          </p:cNvPr>
          <p:cNvSpPr txBox="1"/>
          <p:nvPr/>
        </p:nvSpPr>
        <p:spPr>
          <a:xfrm>
            <a:off x="7749768" y="4120668"/>
            <a:ext cx="39339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b="1">
                <a:solidFill>
                  <a:srgbClr val="59A71D"/>
                </a:solidFill>
              </a:rPr>
              <a:t>R%= 30/60 = 50% </a:t>
            </a:r>
          </a:p>
        </p:txBody>
      </p:sp>
      <p:sp>
        <p:nvSpPr>
          <p:cNvPr id="30" name="CasellaDiTesto 29">
            <a:extLst>
              <a:ext uri="{FF2B5EF4-FFF2-40B4-BE49-F238E27FC236}">
                <a16:creationId xmlns:a16="http://schemas.microsoft.com/office/drawing/2014/main" id="{711BC261-FC83-4D85-B233-F8DC1D73E8B5}"/>
              </a:ext>
            </a:extLst>
          </p:cNvPr>
          <p:cNvSpPr txBox="1"/>
          <p:nvPr/>
        </p:nvSpPr>
        <p:spPr>
          <a:xfrm>
            <a:off x="7653866" y="4989894"/>
            <a:ext cx="40299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>
                <a:solidFill>
                  <a:srgbClr val="59A71D"/>
                </a:solidFill>
              </a:rPr>
              <a:t>Motivazioni</a:t>
            </a:r>
            <a:r>
              <a:rPr lang="it-IT" dirty="0">
                <a:solidFill>
                  <a:srgbClr val="59A71D"/>
                </a:solidFill>
              </a:rPr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dirty="0">
                <a:solidFill>
                  <a:srgbClr val="59A71D"/>
                </a:solidFill>
              </a:rPr>
              <a:t>Evitare sovrapposizioni con impianti già esistenti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dirty="0">
                <a:solidFill>
                  <a:srgbClr val="59A71D"/>
                </a:solidFill>
              </a:rPr>
              <a:t>Colmare i gap cominciando da quelli più grandi</a:t>
            </a:r>
          </a:p>
        </p:txBody>
      </p:sp>
    </p:spTree>
    <p:extLst>
      <p:ext uri="{BB962C8B-B14F-4D97-AF65-F5344CB8AC3E}">
        <p14:creationId xmlns:p14="http://schemas.microsoft.com/office/powerpoint/2010/main" val="187138091"/>
      </p:ext>
    </p:extLst>
  </p:cSld>
  <p:clrMapOvr>
    <a:masterClrMapping/>
  </p:clrMapOvr>
</p:sld>
</file>

<file path=ppt/theme/theme1.xml><?xml version="1.0" encoding="utf-8"?>
<a:theme xmlns:a="http://schemas.openxmlformats.org/drawingml/2006/main" name="Struttura predefinita">
  <a:themeElements>
    <a:clrScheme name="Struttura predefini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ruttura predefinita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LongProperties xmlns="http://schemas.microsoft.com/office/2006/metadata/longProperties"/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131911B53BAF5E40ADCD350FD937F154" ma:contentTypeVersion="11" ma:contentTypeDescription="Creare un nuovo documento." ma:contentTypeScope="" ma:versionID="60bb9784cbb1aa37e209e567ca6ee78e">
  <xsd:schema xmlns:xsd="http://www.w3.org/2001/XMLSchema" xmlns:xs="http://www.w3.org/2001/XMLSchema" xmlns:p="http://schemas.microsoft.com/office/2006/metadata/properties" xmlns:ns2="911c2e8e-581c-4256-8958-901080032c00" xmlns:ns3="40af4209-7130-462b-ac72-8b51daef67e7" targetNamespace="http://schemas.microsoft.com/office/2006/metadata/properties" ma:root="true" ma:fieldsID="3bc8225db7941f5cd267c4d1ac109457" ns2:_="" ns3:_="">
    <xsd:import namespace="911c2e8e-581c-4256-8958-901080032c00"/>
    <xsd:import namespace="40af4209-7130-462b-ac72-8b51daef67e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11c2e8e-581c-4256-8958-901080032c0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af4209-7130-462b-ac72-8b51daef67e7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Condivis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Condiviso con dettagli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17AC2A3-6363-41E6-9927-16119FBDC489}">
  <ds:schemaRefs>
    <ds:schemaRef ds:uri="http://purl.org/dc/elements/1.1/"/>
    <ds:schemaRef ds:uri="http://schemas.microsoft.com/office/2006/metadata/properties"/>
    <ds:schemaRef ds:uri="http://schemas.microsoft.com/office/2006/documentManagement/types"/>
    <ds:schemaRef ds:uri="911c2e8e-581c-4256-8958-901080032c00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40af4209-7130-462b-ac72-8b51daef67e7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1475D63D-1BEA-4357-8810-6F0E2FFE34E5}">
  <ds:schemaRefs>
    <ds:schemaRef ds:uri="http://schemas.microsoft.com/office/2006/metadata/longProperties"/>
  </ds:schemaRefs>
</ds:datastoreItem>
</file>

<file path=customXml/itemProps3.xml><?xml version="1.0" encoding="utf-8"?>
<ds:datastoreItem xmlns:ds="http://schemas.openxmlformats.org/officeDocument/2006/customXml" ds:itemID="{1B0A45B6-7B96-4C8F-96B3-B49FB9F7B377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47998B36-8671-4E27-961F-456F804950D4}">
  <ds:schemaRefs>
    <ds:schemaRef ds:uri="40af4209-7130-462b-ac72-8b51daef67e7"/>
    <ds:schemaRef ds:uri="911c2e8e-581c-4256-8958-901080032c00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914</Words>
  <Application>Microsoft Office PowerPoint</Application>
  <PresentationFormat>Widescreen</PresentationFormat>
  <Paragraphs>124</Paragraphs>
  <Slides>10</Slides>
  <Notes>10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10</vt:i4>
      </vt:variant>
    </vt:vector>
  </HeadingPairs>
  <TitlesOfParts>
    <vt:vector size="15" baseType="lpstr">
      <vt:lpstr>Arial</vt:lpstr>
      <vt:lpstr>Times New Roman</vt:lpstr>
      <vt:lpstr>Titillium Web</vt:lpstr>
      <vt:lpstr>Wingdings</vt:lpstr>
      <vt:lpstr>Struttura predefinita</vt:lpstr>
      <vt:lpstr>Presentazione standard di PowerPoint</vt:lpstr>
      <vt:lpstr>Investimento 1.1 – le linee di intervento</vt:lpstr>
      <vt:lpstr>cos’è un «egato operativo»?</vt:lpstr>
      <vt:lpstr>EGATO OPERATIVI – ambito di riferimento</vt:lpstr>
      <vt:lpstr>EGATO OPERATIVI – UN ESEMPIO</vt:lpstr>
      <vt:lpstr>Egato del servizio idrico integrato </vt:lpstr>
      <vt:lpstr>Art. 1. lett. h): forme associative tra comuni</vt:lpstr>
      <vt:lpstr>CRITERIO DEMOGRAFICO. DIFFERENZE TRA GLI AVVISI</vt:lpstr>
      <vt:lpstr>CRITERIO B2. esempio di applicazione</vt:lpstr>
      <vt:lpstr>GRAZIE PER L’ATTENZIONE!</vt:lpstr>
    </vt:vector>
  </TitlesOfParts>
  <Company>Sviluppo Italia S.p.a.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Sviluppo Italia S.p.a.</dc:creator>
  <cp:lastModifiedBy>Ferrari Emilio</cp:lastModifiedBy>
  <cp:revision>2</cp:revision>
  <cp:lastPrinted>2022-01-18T18:02:08Z</cp:lastPrinted>
  <dcterms:created xsi:type="dcterms:W3CDTF">2008-07-22T23:03:00Z</dcterms:created>
  <dcterms:modified xsi:type="dcterms:W3CDTF">2022-01-19T07:36:33Z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">
    <vt:lpwstr>QMYRDE6Q4NWN-127-16</vt:lpwstr>
  </property>
  <property fmtid="{D5CDD505-2E9C-101B-9397-08002B2CF9AE}" pid="3" name="_dlc_DocIdItemGuid">
    <vt:lpwstr>f89b61a5-b26a-4b21-a802-fb7b98ac7403</vt:lpwstr>
  </property>
  <property fmtid="{D5CDD505-2E9C-101B-9397-08002B2CF9AE}" pid="4" name="_dlc_DocIdUrl">
    <vt:lpwstr>http://intranet-km.invitalia.it/documentazione-interna/_layouts/DocIdRedir.aspx?ID=QMYRDE6Q4NWN-127-16, QMYRDE6Q4NWN-127-16</vt:lpwstr>
  </property>
  <property fmtid="{D5CDD505-2E9C-101B-9397-08002B2CF9AE}" pid="5" name="PublishingExpirationDate">
    <vt:lpwstr/>
  </property>
  <property fmtid="{D5CDD505-2E9C-101B-9397-08002B2CF9AE}" pid="6" name="PublishingStartDate">
    <vt:lpwstr/>
  </property>
  <property fmtid="{D5CDD505-2E9C-101B-9397-08002B2CF9AE}" pid="7" name="ContentTypeId">
    <vt:lpwstr>0x010100131911B53BAF5E40ADCD350FD937F154</vt:lpwstr>
  </property>
</Properties>
</file>