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ore.xml" ContentType="application/vnd.openxmlformats-package.core-properties+xml"/>
  <Override PartName="/docProps/custom.xml" ContentType="application/vnd.openxmlformats-officedocument.custom-properties+xml"/>
  <Override PartName="/docProps/app.xml" ContentType="application/vnd.openxmlformats-officedocument.extended-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sldIdLst>
    <p:sldId id="452" r:id="rId5"/>
    <p:sldId id="423" r:id="rId6"/>
    <p:sldId id="453" r:id="rId7"/>
    <p:sldId id="454" r:id="rId8"/>
    <p:sldId id="455" r:id="rId9"/>
    <p:sldId id="456" r:id="rId10"/>
    <p:sldId id="457" r:id="rId11"/>
    <p:sldId id="458" r:id="rId12"/>
    <p:sldId id="459" r:id="rId13"/>
    <p:sldId id="460" r:id="rId14"/>
    <p:sldId id="461" r:id="rId15"/>
    <p:sldId id="465" r:id="rId16"/>
    <p:sldId id="464" r:id="rId17"/>
  </p:sldIdLst>
  <p:sldSz cx="12192000" cy="6858000"/>
  <p:notesSz cx="6797675" cy="9926638"/>
  <p:defaultTextStyle>
    <a:defPPr>
      <a:defRPr lang="it-IT"/>
    </a:defPPr>
    <a:lvl1pPr algn="l"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071">
          <p15:clr>
            <a:srgbClr val="A4A3A4"/>
          </p15:clr>
        </p15:guide>
        <p15:guide id="2" pos="160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vitalia" initials=""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85" autoAdjust="0"/>
    <p:restoredTop sz="94694"/>
  </p:normalViewPr>
  <p:slideViewPr>
    <p:cSldViewPr>
      <p:cViewPr varScale="1">
        <p:scale>
          <a:sx n="60" d="100"/>
          <a:sy n="60" d="100"/>
        </p:scale>
        <p:origin x="1052" y="48"/>
      </p:cViewPr>
      <p:guideLst>
        <p:guide orient="horz" pos="1071"/>
        <p:guide pos="1603"/>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ustomXml" Target="../customXml/item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0FA05DD6-C395-9A4F-9865-3C20F80518C8}"/>
              </a:ext>
            </a:extLst>
          </p:cNvPr>
          <p:cNvSpPr>
            <a:spLocks noGrp="1" noChangeArrowheads="1"/>
          </p:cNvSpPr>
          <p:nvPr>
            <p:ph type="hdr" sz="quarter"/>
          </p:nvPr>
        </p:nvSpPr>
        <p:spPr bwMode="auto">
          <a:xfrm>
            <a:off x="0" y="0"/>
            <a:ext cx="2946400" cy="496888"/>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0"/>
              </a:defRPr>
            </a:lvl1pPr>
          </a:lstStyle>
          <a:p>
            <a:pPr>
              <a:defRPr/>
            </a:pPr>
            <a:endParaRPr lang="it-IT"/>
          </a:p>
        </p:txBody>
      </p:sp>
      <p:sp>
        <p:nvSpPr>
          <p:cNvPr id="34819" name="Rectangle 3">
            <a:extLst>
              <a:ext uri="{FF2B5EF4-FFF2-40B4-BE49-F238E27FC236}">
                <a16:creationId xmlns:a16="http://schemas.microsoft.com/office/drawing/2014/main" id="{2ECA8E13-D659-B745-9F7B-7C563D810C83}"/>
              </a:ext>
            </a:extLst>
          </p:cNvPr>
          <p:cNvSpPr>
            <a:spLocks noGrp="1" noChangeArrowheads="1"/>
          </p:cNvSpPr>
          <p:nvPr>
            <p:ph type="dt" idx="1"/>
          </p:nvPr>
        </p:nvSpPr>
        <p:spPr bwMode="auto">
          <a:xfrm>
            <a:off x="3849688" y="0"/>
            <a:ext cx="2946400" cy="496888"/>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0"/>
              </a:defRPr>
            </a:lvl1pPr>
          </a:lstStyle>
          <a:p>
            <a:pPr>
              <a:defRPr/>
            </a:pPr>
            <a:endParaRPr lang="it-IT"/>
          </a:p>
        </p:txBody>
      </p:sp>
      <p:sp>
        <p:nvSpPr>
          <p:cNvPr id="13316" name="Rectangle 4">
            <a:extLst>
              <a:ext uri="{FF2B5EF4-FFF2-40B4-BE49-F238E27FC236}">
                <a16:creationId xmlns:a16="http://schemas.microsoft.com/office/drawing/2014/main" id="{7A245DAA-9485-574A-AA2A-17AB393E87BD}"/>
              </a:ext>
            </a:extLst>
          </p:cNvPr>
          <p:cNvSpPr>
            <a:spLocks noGrp="1" noRot="1" noChangeAspect="1" noChangeArrowheads="1" noTextEdit="1"/>
          </p:cNvSpPr>
          <p:nvPr>
            <p:ph type="sldImg" idx="2"/>
          </p:nvPr>
        </p:nvSpPr>
        <p:spPr bwMode="auto">
          <a:xfrm>
            <a:off x="92075" y="744538"/>
            <a:ext cx="6615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1" name="Rectangle 5">
            <a:extLst>
              <a:ext uri="{FF2B5EF4-FFF2-40B4-BE49-F238E27FC236}">
                <a16:creationId xmlns:a16="http://schemas.microsoft.com/office/drawing/2014/main" id="{1984B876-7111-AD48-8BDF-A685BD734066}"/>
              </a:ext>
            </a:extLst>
          </p:cNvPr>
          <p:cNvSpPr>
            <a:spLocks noGrp="1" noChangeArrowheads="1"/>
          </p:cNvSpPr>
          <p:nvPr>
            <p:ph type="body" sz="quarter" idx="3"/>
          </p:nvPr>
        </p:nvSpPr>
        <p:spPr bwMode="auto">
          <a:xfrm>
            <a:off x="681038" y="4716463"/>
            <a:ext cx="5435600" cy="4465637"/>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34822" name="Rectangle 6">
            <a:extLst>
              <a:ext uri="{FF2B5EF4-FFF2-40B4-BE49-F238E27FC236}">
                <a16:creationId xmlns:a16="http://schemas.microsoft.com/office/drawing/2014/main" id="{B2042F13-3D68-B045-9F50-A9A02565D66C}"/>
              </a:ext>
            </a:extLst>
          </p:cNvPr>
          <p:cNvSpPr>
            <a:spLocks noGrp="1" noChangeArrowheads="1"/>
          </p:cNvSpPr>
          <p:nvPr>
            <p:ph type="ftr" sz="quarter" idx="4"/>
          </p:nvPr>
        </p:nvSpPr>
        <p:spPr bwMode="auto">
          <a:xfrm>
            <a:off x="0" y="9428163"/>
            <a:ext cx="2946400" cy="496887"/>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0"/>
              </a:defRPr>
            </a:lvl1pPr>
          </a:lstStyle>
          <a:p>
            <a:pPr>
              <a:defRPr/>
            </a:pPr>
            <a:endParaRPr lang="it-IT"/>
          </a:p>
        </p:txBody>
      </p:sp>
      <p:sp>
        <p:nvSpPr>
          <p:cNvPr id="34823" name="Rectangle 7">
            <a:extLst>
              <a:ext uri="{FF2B5EF4-FFF2-40B4-BE49-F238E27FC236}">
                <a16:creationId xmlns:a16="http://schemas.microsoft.com/office/drawing/2014/main" id="{1326938A-FCF1-D346-8385-449B9D952ACF}"/>
              </a:ext>
            </a:extLst>
          </p:cNvPr>
          <p:cNvSpPr>
            <a:spLocks noGrp="1" noChangeArrowheads="1"/>
          </p:cNvSpPr>
          <p:nvPr>
            <p:ph type="sldNum" sz="quarter" idx="5"/>
          </p:nvPr>
        </p:nvSpPr>
        <p:spPr bwMode="auto">
          <a:xfrm>
            <a:off x="3849688" y="9428163"/>
            <a:ext cx="2946400" cy="496887"/>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4619BB0-74DD-D84B-97DA-33E5B0FD55B7}" type="slidenum">
              <a:rPr lang="it-IT" altLang="it-IT"/>
              <a:pPr>
                <a:defRPr/>
              </a:pPr>
              <a:t>‹N›</a:t>
            </a:fld>
            <a:endParaRPr lang="it-IT" altLang="it-IT"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5979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2408768" y="1628776"/>
            <a:ext cx="9082617" cy="360363"/>
          </a:xfrm>
          <a:prstGeom prst="rect">
            <a:avLst/>
          </a:prstGeom>
        </p:spPr>
        <p:txBody>
          <a:bodyPr/>
          <a:lstStyle/>
          <a:p>
            <a:r>
              <a:rPr lang="it-IT"/>
              <a:t>Fare clic per modificare stile</a:t>
            </a:r>
          </a:p>
        </p:txBody>
      </p:sp>
      <p:sp>
        <p:nvSpPr>
          <p:cNvPr id="3" name="Segnaposto testo verticale 2"/>
          <p:cNvSpPr>
            <a:spLocks noGrp="1"/>
          </p:cNvSpPr>
          <p:nvPr>
            <p:ph type="body" orient="vert" idx="1"/>
          </p:nvPr>
        </p:nvSpPr>
        <p:spPr>
          <a:xfrm>
            <a:off x="2408768" y="2492375"/>
            <a:ext cx="9082617" cy="2736850"/>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5">
            <a:extLst>
              <a:ext uri="{FF2B5EF4-FFF2-40B4-BE49-F238E27FC236}">
                <a16:creationId xmlns:a16="http://schemas.microsoft.com/office/drawing/2014/main" id="{D19C8F9F-E162-564B-BA70-85441E9EBAC2}"/>
              </a:ext>
            </a:extLst>
          </p:cNvPr>
          <p:cNvSpPr>
            <a:spLocks noGrp="1" noChangeArrowheads="1"/>
          </p:cNvSpPr>
          <p:nvPr>
            <p:ph type="ftr" sz="quarter" idx="10"/>
          </p:nvPr>
        </p:nvSpPr>
        <p:spPr>
          <a:xfrm>
            <a:off x="2235200" y="5988050"/>
            <a:ext cx="3860800" cy="47625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3619972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222317" y="1628775"/>
            <a:ext cx="2269067" cy="3600450"/>
          </a:xfrm>
          <a:prstGeom prst="rect">
            <a:avLst/>
          </a:prstGeom>
        </p:spPr>
        <p:txBody>
          <a:bodyPr vert="eaVert"/>
          <a:lstStyle/>
          <a:p>
            <a:r>
              <a:rPr lang="it-IT"/>
              <a:t>Fare clic per modificare stile</a:t>
            </a:r>
          </a:p>
        </p:txBody>
      </p:sp>
      <p:sp>
        <p:nvSpPr>
          <p:cNvPr id="3" name="Segnaposto testo verticale 2"/>
          <p:cNvSpPr>
            <a:spLocks noGrp="1"/>
          </p:cNvSpPr>
          <p:nvPr>
            <p:ph type="body" orient="vert" idx="1"/>
          </p:nvPr>
        </p:nvSpPr>
        <p:spPr>
          <a:xfrm>
            <a:off x="2408767" y="1628775"/>
            <a:ext cx="6610351" cy="3600450"/>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5">
            <a:extLst>
              <a:ext uri="{FF2B5EF4-FFF2-40B4-BE49-F238E27FC236}">
                <a16:creationId xmlns:a16="http://schemas.microsoft.com/office/drawing/2014/main" id="{A03E3EF5-7621-274F-8188-1C00B8F3FFD6}"/>
              </a:ext>
            </a:extLst>
          </p:cNvPr>
          <p:cNvSpPr>
            <a:spLocks noGrp="1" noChangeArrowheads="1"/>
          </p:cNvSpPr>
          <p:nvPr>
            <p:ph type="ftr" sz="quarter" idx="10"/>
          </p:nvPr>
        </p:nvSpPr>
        <p:spPr>
          <a:xfrm>
            <a:off x="2235200" y="5988050"/>
            <a:ext cx="3860800" cy="47625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3191529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2408768" y="1628776"/>
            <a:ext cx="9082617" cy="360363"/>
          </a:xfrm>
          <a:prstGeom prst="rect">
            <a:avLst/>
          </a:prstGeom>
        </p:spPr>
        <p:txBody>
          <a:bodyPr/>
          <a:lstStyle/>
          <a:p>
            <a:r>
              <a:rPr lang="it-IT"/>
              <a:t>Fare clic per modificare stile</a:t>
            </a:r>
          </a:p>
        </p:txBody>
      </p:sp>
      <p:sp>
        <p:nvSpPr>
          <p:cNvPr id="3" name="Segnaposto contenuto 2"/>
          <p:cNvSpPr>
            <a:spLocks noGrp="1"/>
          </p:cNvSpPr>
          <p:nvPr>
            <p:ph idx="1"/>
          </p:nvPr>
        </p:nvSpPr>
        <p:spPr>
          <a:xfrm>
            <a:off x="2408768" y="2492375"/>
            <a:ext cx="9082617" cy="2736850"/>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5">
            <a:extLst>
              <a:ext uri="{FF2B5EF4-FFF2-40B4-BE49-F238E27FC236}">
                <a16:creationId xmlns:a16="http://schemas.microsoft.com/office/drawing/2014/main" id="{FE2E06C1-1386-FE40-A8ED-78613D6E2C3D}"/>
              </a:ext>
            </a:extLst>
          </p:cNvPr>
          <p:cNvSpPr>
            <a:spLocks noGrp="1" noChangeArrowheads="1"/>
          </p:cNvSpPr>
          <p:nvPr>
            <p:ph type="ftr" sz="quarter" idx="10"/>
          </p:nvPr>
        </p:nvSpPr>
        <p:spPr>
          <a:xfrm>
            <a:off x="2235200" y="5988050"/>
            <a:ext cx="3860800" cy="47625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3827010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a:prstGeom prst="rect">
            <a:avLst/>
          </a:prstGeom>
        </p:spPr>
        <p:txBody>
          <a:bodyPr/>
          <a:lstStyle>
            <a:lvl1pPr algn="l">
              <a:defRPr sz="4000" b="1" cap="all"/>
            </a:lvl1pPr>
          </a:lstStyle>
          <a:p>
            <a:r>
              <a:rPr lang="it-IT"/>
              <a:t>Fare clic per modificare stile</a:t>
            </a:r>
          </a:p>
        </p:txBody>
      </p:sp>
      <p:sp>
        <p:nvSpPr>
          <p:cNvPr id="3" name="Segnaposto testo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gli stili del testo dello schema</a:t>
            </a:r>
          </a:p>
        </p:txBody>
      </p:sp>
      <p:sp>
        <p:nvSpPr>
          <p:cNvPr id="4" name="Rectangle 5">
            <a:extLst>
              <a:ext uri="{FF2B5EF4-FFF2-40B4-BE49-F238E27FC236}">
                <a16:creationId xmlns:a16="http://schemas.microsoft.com/office/drawing/2014/main" id="{F65738E4-091E-A248-AB9C-B9B65ADC8AF3}"/>
              </a:ext>
            </a:extLst>
          </p:cNvPr>
          <p:cNvSpPr>
            <a:spLocks noGrp="1" noChangeArrowheads="1"/>
          </p:cNvSpPr>
          <p:nvPr>
            <p:ph type="ftr" sz="quarter" idx="10"/>
          </p:nvPr>
        </p:nvSpPr>
        <p:spPr>
          <a:xfrm>
            <a:off x="2235200" y="5988050"/>
            <a:ext cx="3860800" cy="47625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907357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2408768" y="1628776"/>
            <a:ext cx="9082617" cy="360363"/>
          </a:xfrm>
          <a:prstGeom prst="rect">
            <a:avLst/>
          </a:prstGeom>
        </p:spPr>
        <p:txBody>
          <a:bodyPr/>
          <a:lstStyle/>
          <a:p>
            <a:r>
              <a:rPr lang="it-IT"/>
              <a:t>Fare clic per modificare stile</a:t>
            </a:r>
          </a:p>
        </p:txBody>
      </p:sp>
      <p:sp>
        <p:nvSpPr>
          <p:cNvPr id="3" name="Segnaposto contenuto 2"/>
          <p:cNvSpPr>
            <a:spLocks noGrp="1"/>
          </p:cNvSpPr>
          <p:nvPr>
            <p:ph sz="half" idx="1"/>
          </p:nvPr>
        </p:nvSpPr>
        <p:spPr>
          <a:xfrm>
            <a:off x="2408767" y="2492375"/>
            <a:ext cx="4438651" cy="27368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7050618" y="2492375"/>
            <a:ext cx="4440767" cy="27368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5">
            <a:extLst>
              <a:ext uri="{FF2B5EF4-FFF2-40B4-BE49-F238E27FC236}">
                <a16:creationId xmlns:a16="http://schemas.microsoft.com/office/drawing/2014/main" id="{5D7C2163-BD96-1845-95D6-7CE61DDF68CD}"/>
              </a:ext>
            </a:extLst>
          </p:cNvPr>
          <p:cNvSpPr>
            <a:spLocks noGrp="1" noChangeArrowheads="1"/>
          </p:cNvSpPr>
          <p:nvPr>
            <p:ph type="ftr" sz="quarter" idx="10"/>
          </p:nvPr>
        </p:nvSpPr>
        <p:spPr>
          <a:xfrm>
            <a:off x="2235200" y="5988050"/>
            <a:ext cx="3860800" cy="47625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1460867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lvl1pPr>
              <a:defRPr/>
            </a:lvl1pPr>
          </a:lstStyle>
          <a:p>
            <a:r>
              <a:rPr lang="it-IT"/>
              <a:t>Fare clic per modificare stile</a:t>
            </a:r>
          </a:p>
        </p:txBody>
      </p:sp>
      <p:sp>
        <p:nvSpPr>
          <p:cNvPr id="3" name="Segnaposto testo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5">
            <a:extLst>
              <a:ext uri="{FF2B5EF4-FFF2-40B4-BE49-F238E27FC236}">
                <a16:creationId xmlns:a16="http://schemas.microsoft.com/office/drawing/2014/main" id="{150387C7-951D-8943-983C-0144700FF3B4}"/>
              </a:ext>
            </a:extLst>
          </p:cNvPr>
          <p:cNvSpPr>
            <a:spLocks noGrp="1" noChangeArrowheads="1"/>
          </p:cNvSpPr>
          <p:nvPr>
            <p:ph type="ftr" sz="quarter" idx="10"/>
          </p:nvPr>
        </p:nvSpPr>
        <p:spPr>
          <a:xfrm>
            <a:off x="2235200" y="5988050"/>
            <a:ext cx="3860800" cy="47625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1708226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2408768" y="1628776"/>
            <a:ext cx="9082617" cy="360363"/>
          </a:xfrm>
          <a:prstGeom prst="rect">
            <a:avLst/>
          </a:prstGeom>
        </p:spPr>
        <p:txBody>
          <a:bodyPr/>
          <a:lstStyle/>
          <a:p>
            <a:r>
              <a:rPr lang="it-IT"/>
              <a:t>Fare clic per modificare stile</a:t>
            </a:r>
          </a:p>
        </p:txBody>
      </p:sp>
      <p:sp>
        <p:nvSpPr>
          <p:cNvPr id="3" name="Rectangle 5">
            <a:extLst>
              <a:ext uri="{FF2B5EF4-FFF2-40B4-BE49-F238E27FC236}">
                <a16:creationId xmlns:a16="http://schemas.microsoft.com/office/drawing/2014/main" id="{B898747A-2A63-A34D-93D2-110642E5136F}"/>
              </a:ext>
            </a:extLst>
          </p:cNvPr>
          <p:cNvSpPr>
            <a:spLocks noGrp="1" noChangeArrowheads="1"/>
          </p:cNvSpPr>
          <p:nvPr>
            <p:ph type="ftr" sz="quarter" idx="10"/>
          </p:nvPr>
        </p:nvSpPr>
        <p:spPr>
          <a:xfrm>
            <a:off x="2235200" y="5988050"/>
            <a:ext cx="3860800" cy="47625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2543287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2EA6B47A-B22A-BF4A-8844-60D433711678}"/>
              </a:ext>
            </a:extLst>
          </p:cNvPr>
          <p:cNvSpPr>
            <a:spLocks noGrp="1" noChangeArrowheads="1"/>
          </p:cNvSpPr>
          <p:nvPr>
            <p:ph type="ftr" sz="quarter" idx="10"/>
          </p:nvPr>
        </p:nvSpPr>
        <p:spPr>
          <a:xfrm>
            <a:off x="2235200" y="5988050"/>
            <a:ext cx="3860800" cy="47625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1168844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a:prstGeom prst="rect">
            <a:avLst/>
          </a:prstGeo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Rectangle 5">
            <a:extLst>
              <a:ext uri="{FF2B5EF4-FFF2-40B4-BE49-F238E27FC236}">
                <a16:creationId xmlns:a16="http://schemas.microsoft.com/office/drawing/2014/main" id="{6EDB1BDD-3732-684B-9D61-DC31716D64BC}"/>
              </a:ext>
            </a:extLst>
          </p:cNvPr>
          <p:cNvSpPr>
            <a:spLocks noGrp="1" noChangeArrowheads="1"/>
          </p:cNvSpPr>
          <p:nvPr>
            <p:ph type="ftr" sz="quarter" idx="10"/>
          </p:nvPr>
        </p:nvSpPr>
        <p:spPr>
          <a:xfrm>
            <a:off x="2235200" y="5988050"/>
            <a:ext cx="3860800" cy="47625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334749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a:prstGeom prst="rect">
            <a:avLst/>
          </a:prstGeo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dirty="0"/>
          </a:p>
        </p:txBody>
      </p:sp>
      <p:sp>
        <p:nvSpPr>
          <p:cNvPr id="4" name="Segnaposto testo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Rectangle 5">
            <a:extLst>
              <a:ext uri="{FF2B5EF4-FFF2-40B4-BE49-F238E27FC236}">
                <a16:creationId xmlns:a16="http://schemas.microsoft.com/office/drawing/2014/main" id="{0C8637D5-E0DB-8144-9844-3D7A2755250E}"/>
              </a:ext>
            </a:extLst>
          </p:cNvPr>
          <p:cNvSpPr>
            <a:spLocks noGrp="1" noChangeArrowheads="1"/>
          </p:cNvSpPr>
          <p:nvPr>
            <p:ph type="ftr" sz="quarter" idx="10"/>
          </p:nvPr>
        </p:nvSpPr>
        <p:spPr>
          <a:xfrm>
            <a:off x="2235200" y="5988050"/>
            <a:ext cx="3860800" cy="47625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1070634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Immagine 5">
            <a:extLst>
              <a:ext uri="{FF2B5EF4-FFF2-40B4-BE49-F238E27FC236}">
                <a16:creationId xmlns:a16="http://schemas.microsoft.com/office/drawing/2014/main" id="{406F24FB-79C7-CE4E-9385-09EE8159AA3B}"/>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l="8267" t="9155" r="11029" b="1191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ttangolo 6">
            <a:extLst>
              <a:ext uri="{FF2B5EF4-FFF2-40B4-BE49-F238E27FC236}">
                <a16:creationId xmlns:a16="http://schemas.microsoft.com/office/drawing/2014/main" id="{9DD5EDF0-D772-AE40-BB7A-9B68190034A0}"/>
              </a:ext>
            </a:extLst>
          </p:cNvPr>
          <p:cNvSpPr/>
          <p:nvPr userDrawn="1"/>
        </p:nvSpPr>
        <p:spPr>
          <a:xfrm>
            <a:off x="3071813" y="0"/>
            <a:ext cx="9120187" cy="6858000"/>
          </a:xfrm>
          <a:prstGeom prst="rect">
            <a:avLst/>
          </a:prstGeom>
          <a:solidFill>
            <a:srgbClr val="FFFFFF">
              <a:alpha val="89804"/>
            </a:srgb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1028" name="CasellaDiTesto 7">
            <a:extLst>
              <a:ext uri="{FF2B5EF4-FFF2-40B4-BE49-F238E27FC236}">
                <a16:creationId xmlns:a16="http://schemas.microsoft.com/office/drawing/2014/main" id="{1FA0FF37-05A3-AD42-A7F2-377763929EBD}"/>
              </a:ext>
            </a:extLst>
          </p:cNvPr>
          <p:cNvSpPr txBox="1">
            <a:spLocks noChangeArrowheads="1"/>
          </p:cNvSpPr>
          <p:nvPr userDrawn="1"/>
        </p:nvSpPr>
        <p:spPr bwMode="auto">
          <a:xfrm>
            <a:off x="119063" y="95250"/>
            <a:ext cx="10588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r>
              <a:rPr lang="it-IT" altLang="it-IT" sz="2400" b="1">
                <a:solidFill>
                  <a:srgbClr val="59A71D"/>
                </a:solidFill>
                <a:cs typeface="Arial" panose="020B0604020202020204" pitchFamily="34" charset="0"/>
              </a:rPr>
              <a:t>PNRR</a:t>
            </a:r>
          </a:p>
        </p:txBody>
      </p:sp>
      <p:sp>
        <p:nvSpPr>
          <p:cNvPr id="1029" name="CasellaDiTesto 8">
            <a:extLst>
              <a:ext uri="{FF2B5EF4-FFF2-40B4-BE49-F238E27FC236}">
                <a16:creationId xmlns:a16="http://schemas.microsoft.com/office/drawing/2014/main" id="{57CA6EFA-3817-BD4C-B553-E507AFBCC8E2}"/>
              </a:ext>
            </a:extLst>
          </p:cNvPr>
          <p:cNvSpPr txBox="1">
            <a:spLocks noChangeArrowheads="1"/>
          </p:cNvSpPr>
          <p:nvPr userDrawn="1"/>
        </p:nvSpPr>
        <p:spPr bwMode="auto">
          <a:xfrm>
            <a:off x="119063" y="404813"/>
            <a:ext cx="17129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r>
              <a:rPr lang="it-IT" altLang="it-IT" sz="1400">
                <a:solidFill>
                  <a:srgbClr val="59A71D"/>
                </a:solidFill>
                <a:cs typeface="Arial" panose="020B0604020202020204" pitchFamily="34" charset="0"/>
              </a:rPr>
              <a:t>PER L’ECONOMIA</a:t>
            </a:r>
          </a:p>
          <a:p>
            <a:r>
              <a:rPr lang="it-IT" altLang="it-IT" sz="1400">
                <a:solidFill>
                  <a:srgbClr val="59A71D"/>
                </a:solidFill>
                <a:cs typeface="Arial" panose="020B0604020202020204" pitchFamily="34" charset="0"/>
              </a:rPr>
              <a:t>CIRCOLARE</a:t>
            </a:r>
          </a:p>
        </p:txBody>
      </p:sp>
      <p:sp>
        <p:nvSpPr>
          <p:cNvPr id="10" name="CasellaDiTesto 9">
            <a:extLst>
              <a:ext uri="{FF2B5EF4-FFF2-40B4-BE49-F238E27FC236}">
                <a16:creationId xmlns:a16="http://schemas.microsoft.com/office/drawing/2014/main" id="{64550453-C48B-4548-88EF-5D3938E61091}"/>
              </a:ext>
            </a:extLst>
          </p:cNvPr>
          <p:cNvSpPr txBox="1"/>
          <p:nvPr userDrawn="1"/>
        </p:nvSpPr>
        <p:spPr>
          <a:xfrm>
            <a:off x="119063" y="6332538"/>
            <a:ext cx="1646237" cy="438150"/>
          </a:xfrm>
          <a:prstGeom prst="rect">
            <a:avLst/>
          </a:prstGeom>
          <a:noFill/>
        </p:spPr>
        <p:txBody>
          <a:bodyPr wrap="none">
            <a:spAutoFit/>
          </a:bodyPr>
          <a:lstStyle/>
          <a:p>
            <a:pPr>
              <a:defRPr/>
            </a:pPr>
            <a:r>
              <a:rPr lang="it-IT" sz="1200" dirty="0">
                <a:solidFill>
                  <a:srgbClr val="59A71D"/>
                </a:solidFill>
                <a:cs typeface="Arial" panose="020B0604020202020204" pitchFamily="34" charset="0"/>
              </a:rPr>
              <a:t>Leonardo Procopio</a:t>
            </a:r>
          </a:p>
          <a:p>
            <a:pPr>
              <a:defRPr/>
            </a:pPr>
            <a:r>
              <a:rPr lang="it-IT" sz="1050" i="1" dirty="0">
                <a:solidFill>
                  <a:srgbClr val="59A71D"/>
                </a:solidFill>
                <a:cs typeface="Arial" panose="020B0604020202020204" pitchFamily="34" charset="0"/>
              </a:rPr>
              <a:t>BU Programmi Operativi</a:t>
            </a:r>
            <a:endParaRPr lang="it-IT" sz="1050" dirty="0">
              <a:solidFill>
                <a:srgbClr val="59A71D"/>
              </a:solidFill>
              <a:cs typeface="Arial" panose="020B0604020202020204" pitchFamily="34" charset="0"/>
            </a:endParaRPr>
          </a:p>
        </p:txBody>
      </p:sp>
      <p:sp>
        <p:nvSpPr>
          <p:cNvPr id="1031" name="CasellaDiTesto 10">
            <a:extLst>
              <a:ext uri="{FF2B5EF4-FFF2-40B4-BE49-F238E27FC236}">
                <a16:creationId xmlns:a16="http://schemas.microsoft.com/office/drawing/2014/main" id="{400A162C-B3EB-6E46-A078-8D185844196D}"/>
              </a:ext>
            </a:extLst>
          </p:cNvPr>
          <p:cNvSpPr txBox="1">
            <a:spLocks noChangeArrowheads="1"/>
          </p:cNvSpPr>
          <p:nvPr userDrawn="1"/>
        </p:nvSpPr>
        <p:spPr bwMode="auto">
          <a:xfrm>
            <a:off x="119063" y="5372100"/>
            <a:ext cx="2662237"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r>
              <a:rPr lang="it-IT" altLang="it-IT" sz="1100" b="1">
                <a:solidFill>
                  <a:srgbClr val="59A71D"/>
                </a:solidFill>
              </a:rPr>
              <a:t>PRINCIPALI DISPOSIZIONI DI CUI AL</a:t>
            </a:r>
          </a:p>
          <a:p>
            <a:r>
              <a:rPr lang="it-IT" altLang="it-IT" sz="1100" b="1">
                <a:solidFill>
                  <a:srgbClr val="59A71D"/>
                </a:solidFill>
              </a:rPr>
              <a:t>REGOLAMENTO GBER 651/2014</a:t>
            </a:r>
          </a:p>
          <a:p>
            <a:r>
              <a:rPr lang="it-IT" altLang="it-IT" sz="1100" b="1">
                <a:solidFill>
                  <a:srgbClr val="59A71D"/>
                </a:solidFill>
              </a:rPr>
              <a:t>APPLICABILI AGLI AVVISI MITE DEL</a:t>
            </a:r>
          </a:p>
          <a:p>
            <a:r>
              <a:rPr lang="it-IT" altLang="it-IT" sz="1100" b="1">
                <a:solidFill>
                  <a:srgbClr val="59A71D"/>
                </a:solidFill>
              </a:rPr>
              <a:t>15.10.2021 - PROGETTI “FARO” DI</a:t>
            </a:r>
          </a:p>
          <a:p>
            <a:r>
              <a:rPr lang="it-IT" altLang="it-IT" sz="1100" b="1">
                <a:solidFill>
                  <a:srgbClr val="59A71D"/>
                </a:solidFill>
              </a:rPr>
              <a:t>ECONOMIA CIRCOLARE.</a:t>
            </a:r>
            <a:endParaRPr lang="it-IT" altLang="it-IT" sz="1100" b="1">
              <a:solidFill>
                <a:srgbClr val="59A71D"/>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4596" r:id="rId1"/>
    <p:sldLayoutId id="2147484597" r:id="rId2"/>
    <p:sldLayoutId id="2147484598" r:id="rId3"/>
    <p:sldLayoutId id="2147484599" r:id="rId4"/>
    <p:sldLayoutId id="2147484600" r:id="rId5"/>
    <p:sldLayoutId id="2147484601" r:id="rId6"/>
    <p:sldLayoutId id="2147484602" r:id="rId7"/>
    <p:sldLayoutId id="2147484603" r:id="rId8"/>
    <p:sldLayoutId id="2147484604" r:id="rId9"/>
    <p:sldLayoutId id="2147484605" r:id="rId10"/>
    <p:sldLayoutId id="2147484606" r:id="rId11"/>
  </p:sldLayoutIdLst>
  <p:txStyles>
    <p:titleStyle>
      <a:lvl1pPr algn="l" rtl="0" eaLnBrk="0" fontAlgn="base" hangingPunct="0">
        <a:spcBef>
          <a:spcPct val="0"/>
        </a:spcBef>
        <a:spcAft>
          <a:spcPct val="0"/>
        </a:spcAft>
        <a:defRPr sz="1600" b="1">
          <a:solidFill>
            <a:srgbClr val="818A8F"/>
          </a:solidFill>
          <a:latin typeface="+mj-lt"/>
          <a:ea typeface="+mj-ea"/>
          <a:cs typeface="+mj-cs"/>
        </a:defRPr>
      </a:lvl1pPr>
      <a:lvl2pPr algn="l" rtl="0" eaLnBrk="0" fontAlgn="base" hangingPunct="0">
        <a:spcBef>
          <a:spcPct val="0"/>
        </a:spcBef>
        <a:spcAft>
          <a:spcPct val="0"/>
        </a:spcAft>
        <a:defRPr sz="1600" b="1">
          <a:solidFill>
            <a:srgbClr val="818A8F"/>
          </a:solidFill>
          <a:latin typeface="Arial" charset="0"/>
          <a:ea typeface="ＭＳ Ｐゴシック" charset="0"/>
        </a:defRPr>
      </a:lvl2pPr>
      <a:lvl3pPr algn="l" rtl="0" eaLnBrk="0" fontAlgn="base" hangingPunct="0">
        <a:spcBef>
          <a:spcPct val="0"/>
        </a:spcBef>
        <a:spcAft>
          <a:spcPct val="0"/>
        </a:spcAft>
        <a:defRPr sz="1600" b="1">
          <a:solidFill>
            <a:srgbClr val="818A8F"/>
          </a:solidFill>
          <a:latin typeface="Arial" charset="0"/>
          <a:ea typeface="ＭＳ Ｐゴシック" charset="0"/>
        </a:defRPr>
      </a:lvl3pPr>
      <a:lvl4pPr algn="l" rtl="0" eaLnBrk="0" fontAlgn="base" hangingPunct="0">
        <a:spcBef>
          <a:spcPct val="0"/>
        </a:spcBef>
        <a:spcAft>
          <a:spcPct val="0"/>
        </a:spcAft>
        <a:defRPr sz="1600" b="1">
          <a:solidFill>
            <a:srgbClr val="818A8F"/>
          </a:solidFill>
          <a:latin typeface="Arial" charset="0"/>
          <a:ea typeface="ＭＳ Ｐゴシック" charset="0"/>
        </a:defRPr>
      </a:lvl4pPr>
      <a:lvl5pPr algn="l" rtl="0" eaLnBrk="0" fontAlgn="base" hangingPunct="0">
        <a:spcBef>
          <a:spcPct val="0"/>
        </a:spcBef>
        <a:spcAft>
          <a:spcPct val="0"/>
        </a:spcAft>
        <a:defRPr sz="1600" b="1">
          <a:solidFill>
            <a:srgbClr val="818A8F"/>
          </a:solidFill>
          <a:latin typeface="Arial" charset="0"/>
          <a:ea typeface="ＭＳ Ｐゴシック" charset="0"/>
        </a:defRPr>
      </a:lvl5pPr>
      <a:lvl6pPr marL="457200" algn="l" rtl="0" fontAlgn="base">
        <a:spcBef>
          <a:spcPct val="0"/>
        </a:spcBef>
        <a:spcAft>
          <a:spcPct val="0"/>
        </a:spcAft>
        <a:defRPr sz="1600" b="1">
          <a:solidFill>
            <a:srgbClr val="818A8F"/>
          </a:solidFill>
          <a:latin typeface="Arial" charset="0"/>
          <a:ea typeface="ＭＳ Ｐゴシック" charset="0"/>
        </a:defRPr>
      </a:lvl6pPr>
      <a:lvl7pPr marL="914400" algn="l" rtl="0" fontAlgn="base">
        <a:spcBef>
          <a:spcPct val="0"/>
        </a:spcBef>
        <a:spcAft>
          <a:spcPct val="0"/>
        </a:spcAft>
        <a:defRPr sz="1600" b="1">
          <a:solidFill>
            <a:srgbClr val="818A8F"/>
          </a:solidFill>
          <a:latin typeface="Arial" charset="0"/>
          <a:ea typeface="ＭＳ Ｐゴシック" charset="0"/>
        </a:defRPr>
      </a:lvl7pPr>
      <a:lvl8pPr marL="1371600" algn="l" rtl="0" fontAlgn="base">
        <a:spcBef>
          <a:spcPct val="0"/>
        </a:spcBef>
        <a:spcAft>
          <a:spcPct val="0"/>
        </a:spcAft>
        <a:defRPr sz="1600" b="1">
          <a:solidFill>
            <a:srgbClr val="818A8F"/>
          </a:solidFill>
          <a:latin typeface="Arial" charset="0"/>
          <a:ea typeface="ＭＳ Ｐゴシック" charset="0"/>
        </a:defRPr>
      </a:lvl8pPr>
      <a:lvl9pPr marL="1828800" algn="l" rtl="0" fontAlgn="base">
        <a:spcBef>
          <a:spcPct val="0"/>
        </a:spcBef>
        <a:spcAft>
          <a:spcPct val="0"/>
        </a:spcAft>
        <a:defRPr sz="1600" b="1">
          <a:solidFill>
            <a:srgbClr val="818A8F"/>
          </a:solidFill>
          <a:latin typeface="Arial" charset="0"/>
          <a:ea typeface="ＭＳ Ｐゴシック" charset="0"/>
        </a:defRPr>
      </a:lvl9pPr>
    </p:titleStyle>
    <p:bodyStyle>
      <a:lvl1pPr marL="342900" indent="-342900" algn="l" rtl="0" eaLnBrk="0" fontAlgn="base" hangingPunct="0">
        <a:spcBef>
          <a:spcPct val="20000"/>
        </a:spcBef>
        <a:spcAft>
          <a:spcPct val="0"/>
        </a:spcAft>
        <a:defRPr sz="1600">
          <a:solidFill>
            <a:srgbClr val="37424A"/>
          </a:solidFill>
          <a:latin typeface="+mn-lt"/>
          <a:ea typeface="+mn-ea"/>
          <a:cs typeface="+mn-cs"/>
        </a:defRPr>
      </a:lvl1pPr>
      <a:lvl2pPr marL="742950" indent="-285750" algn="l" rtl="0" eaLnBrk="0" fontAlgn="base" hangingPunct="0">
        <a:spcBef>
          <a:spcPct val="20000"/>
        </a:spcBef>
        <a:spcAft>
          <a:spcPct val="0"/>
        </a:spcAft>
        <a:buClr>
          <a:srgbClr val="D52B1E"/>
        </a:buClr>
        <a:buSzPct val="80000"/>
        <a:buFont typeface="Wingdings" pitchFamily="2" charset="2"/>
        <a:buChar char="§"/>
        <a:defRPr sz="1600">
          <a:solidFill>
            <a:srgbClr val="37424A"/>
          </a:solidFill>
          <a:latin typeface="+mn-lt"/>
          <a:ea typeface="+mn-ea"/>
        </a:defRPr>
      </a:lvl2pPr>
      <a:lvl3pPr marL="1143000" indent="-228600" algn="l" rtl="0" eaLnBrk="0" fontAlgn="base" hangingPunct="0">
        <a:spcBef>
          <a:spcPct val="20000"/>
        </a:spcBef>
        <a:spcAft>
          <a:spcPct val="0"/>
        </a:spcAft>
        <a:buClr>
          <a:srgbClr val="D52B1E"/>
        </a:buClr>
        <a:buSzPct val="80000"/>
        <a:buFont typeface="Wingdings" pitchFamily="2" charset="2"/>
        <a:buChar char="§"/>
        <a:defRPr sz="1600">
          <a:solidFill>
            <a:srgbClr val="37424A"/>
          </a:solidFill>
          <a:latin typeface="+mn-lt"/>
          <a:ea typeface="+mn-ea"/>
        </a:defRPr>
      </a:lvl3pPr>
      <a:lvl4pPr marL="1600200" indent="-228600" algn="l" rtl="0" eaLnBrk="0" fontAlgn="base" hangingPunct="0">
        <a:spcBef>
          <a:spcPct val="20000"/>
        </a:spcBef>
        <a:spcAft>
          <a:spcPct val="0"/>
        </a:spcAft>
        <a:buClr>
          <a:srgbClr val="D52B1E"/>
        </a:buClr>
        <a:buSzPct val="80000"/>
        <a:buFont typeface="Wingdings" pitchFamily="2" charset="2"/>
        <a:buChar char="§"/>
        <a:defRPr sz="1600">
          <a:solidFill>
            <a:srgbClr val="37424A"/>
          </a:solidFill>
          <a:latin typeface="+mn-lt"/>
          <a:ea typeface="+mn-ea"/>
        </a:defRPr>
      </a:lvl4pPr>
      <a:lvl5pPr marL="2057400" indent="-228600" algn="l" rtl="0" eaLnBrk="0" fontAlgn="base" hangingPunct="0">
        <a:spcBef>
          <a:spcPct val="20000"/>
        </a:spcBef>
        <a:spcAft>
          <a:spcPct val="0"/>
        </a:spcAft>
        <a:buClr>
          <a:srgbClr val="D52B1E"/>
        </a:buClr>
        <a:buSzPct val="80000"/>
        <a:buFont typeface="Wingdings" pitchFamily="2" charset="2"/>
        <a:buChar char="§"/>
        <a:defRPr sz="1600">
          <a:solidFill>
            <a:srgbClr val="37424A"/>
          </a:solidFill>
          <a:latin typeface="+mn-lt"/>
          <a:ea typeface="+mn-ea"/>
        </a:defRPr>
      </a:lvl5pPr>
      <a:lvl6pPr marL="2514600" indent="-228600" algn="l" rtl="0" fontAlgn="base">
        <a:spcBef>
          <a:spcPct val="20000"/>
        </a:spcBef>
        <a:spcAft>
          <a:spcPct val="0"/>
        </a:spcAft>
        <a:buClr>
          <a:srgbClr val="D52B1E"/>
        </a:buClr>
        <a:buSzPct val="80000"/>
        <a:buFont typeface="Wingdings" charset="0"/>
        <a:buChar char="§"/>
        <a:defRPr sz="1600">
          <a:solidFill>
            <a:srgbClr val="37424A"/>
          </a:solidFill>
          <a:latin typeface="+mn-lt"/>
          <a:ea typeface="+mn-ea"/>
        </a:defRPr>
      </a:lvl6pPr>
      <a:lvl7pPr marL="2971800" indent="-228600" algn="l" rtl="0" fontAlgn="base">
        <a:spcBef>
          <a:spcPct val="20000"/>
        </a:spcBef>
        <a:spcAft>
          <a:spcPct val="0"/>
        </a:spcAft>
        <a:buClr>
          <a:srgbClr val="D52B1E"/>
        </a:buClr>
        <a:buSzPct val="80000"/>
        <a:buFont typeface="Wingdings" charset="0"/>
        <a:buChar char="§"/>
        <a:defRPr sz="1600">
          <a:solidFill>
            <a:srgbClr val="37424A"/>
          </a:solidFill>
          <a:latin typeface="+mn-lt"/>
          <a:ea typeface="+mn-ea"/>
        </a:defRPr>
      </a:lvl7pPr>
      <a:lvl8pPr marL="3429000" indent="-228600" algn="l" rtl="0" fontAlgn="base">
        <a:spcBef>
          <a:spcPct val="20000"/>
        </a:spcBef>
        <a:spcAft>
          <a:spcPct val="0"/>
        </a:spcAft>
        <a:buClr>
          <a:srgbClr val="D52B1E"/>
        </a:buClr>
        <a:buSzPct val="80000"/>
        <a:buFont typeface="Wingdings" charset="0"/>
        <a:buChar char="§"/>
        <a:defRPr sz="1600">
          <a:solidFill>
            <a:srgbClr val="37424A"/>
          </a:solidFill>
          <a:latin typeface="+mn-lt"/>
          <a:ea typeface="+mn-ea"/>
        </a:defRPr>
      </a:lvl8pPr>
      <a:lvl9pPr marL="3886200" indent="-228600" algn="l" rtl="0" fontAlgn="base">
        <a:spcBef>
          <a:spcPct val="20000"/>
        </a:spcBef>
        <a:spcAft>
          <a:spcPct val="0"/>
        </a:spcAft>
        <a:buClr>
          <a:srgbClr val="D52B1E"/>
        </a:buClr>
        <a:buSzPct val="80000"/>
        <a:buFont typeface="Wingdings" charset="0"/>
        <a:buChar char="§"/>
        <a:defRPr sz="1600">
          <a:solidFill>
            <a:srgbClr val="37424A"/>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Immagine 11">
            <a:extLst>
              <a:ext uri="{FF2B5EF4-FFF2-40B4-BE49-F238E27FC236}">
                <a16:creationId xmlns:a16="http://schemas.microsoft.com/office/drawing/2014/main" id="{20E95BF2-B3DC-8845-9F7F-951A706257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6738"/>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6" name="CasellaDiTesto 12">
            <a:extLst>
              <a:ext uri="{FF2B5EF4-FFF2-40B4-BE49-F238E27FC236}">
                <a16:creationId xmlns:a16="http://schemas.microsoft.com/office/drawing/2014/main" id="{C441EA86-3BB9-2A4D-BEF9-283BD2C87115}"/>
              </a:ext>
            </a:extLst>
          </p:cNvPr>
          <p:cNvSpPr txBox="1">
            <a:spLocks noChangeArrowheads="1"/>
          </p:cNvSpPr>
          <p:nvPr/>
        </p:nvSpPr>
        <p:spPr bwMode="auto">
          <a:xfrm>
            <a:off x="2901950" y="2493963"/>
            <a:ext cx="1782763"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r>
              <a:rPr lang="it-IT" altLang="it-IT" sz="4400" b="1">
                <a:solidFill>
                  <a:srgbClr val="59A71D"/>
                </a:solidFill>
                <a:cs typeface="Arial" panose="020B0604020202020204" pitchFamily="34" charset="0"/>
              </a:rPr>
              <a:t>PNRR</a:t>
            </a:r>
          </a:p>
        </p:txBody>
      </p:sp>
      <p:sp>
        <p:nvSpPr>
          <p:cNvPr id="26627" name="CasellaDiTesto 13">
            <a:extLst>
              <a:ext uri="{FF2B5EF4-FFF2-40B4-BE49-F238E27FC236}">
                <a16:creationId xmlns:a16="http://schemas.microsoft.com/office/drawing/2014/main" id="{4331F862-C486-994E-98D2-90C5CB9EF618}"/>
              </a:ext>
            </a:extLst>
          </p:cNvPr>
          <p:cNvSpPr txBox="1">
            <a:spLocks noChangeArrowheads="1"/>
          </p:cNvSpPr>
          <p:nvPr/>
        </p:nvSpPr>
        <p:spPr bwMode="auto">
          <a:xfrm>
            <a:off x="2901950" y="3070225"/>
            <a:ext cx="29083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r>
              <a:rPr lang="it-IT" altLang="it-IT" sz="2500">
                <a:solidFill>
                  <a:srgbClr val="59A71D"/>
                </a:solidFill>
                <a:cs typeface="Arial" panose="020B0604020202020204" pitchFamily="34" charset="0"/>
              </a:rPr>
              <a:t>PER L’ECONOMIA</a:t>
            </a:r>
          </a:p>
          <a:p>
            <a:r>
              <a:rPr lang="it-IT" altLang="it-IT" sz="2500">
                <a:solidFill>
                  <a:srgbClr val="59A71D"/>
                </a:solidFill>
                <a:cs typeface="Arial" panose="020B0604020202020204" pitchFamily="34" charset="0"/>
              </a:rPr>
              <a:t>CIRCOLARE</a:t>
            </a:r>
          </a:p>
        </p:txBody>
      </p:sp>
      <p:sp>
        <p:nvSpPr>
          <p:cNvPr id="26629" name="CasellaDiTesto 15">
            <a:extLst>
              <a:ext uri="{FF2B5EF4-FFF2-40B4-BE49-F238E27FC236}">
                <a16:creationId xmlns:a16="http://schemas.microsoft.com/office/drawing/2014/main" id="{C8417012-FA3D-3E4F-8070-5E40311B98C2}"/>
              </a:ext>
            </a:extLst>
          </p:cNvPr>
          <p:cNvSpPr txBox="1">
            <a:spLocks noChangeArrowheads="1"/>
          </p:cNvSpPr>
          <p:nvPr/>
        </p:nvSpPr>
        <p:spPr bwMode="auto">
          <a:xfrm>
            <a:off x="7942263" y="3932238"/>
            <a:ext cx="35605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r>
              <a:rPr lang="it-IT" altLang="it-IT" dirty="0">
                <a:solidFill>
                  <a:srgbClr val="59A71D"/>
                </a:solidFill>
                <a:cs typeface="Arial" panose="020B0604020202020204" pitchFamily="34" charset="0"/>
              </a:rPr>
              <a:t>Mercoledì 19 GENNAIO 2022</a:t>
            </a:r>
          </a:p>
        </p:txBody>
      </p:sp>
      <p:sp>
        <p:nvSpPr>
          <p:cNvPr id="26630" name="CasellaDiTesto 16">
            <a:extLst>
              <a:ext uri="{FF2B5EF4-FFF2-40B4-BE49-F238E27FC236}">
                <a16:creationId xmlns:a16="http://schemas.microsoft.com/office/drawing/2014/main" id="{E10CD3FC-18B8-7745-9E86-8C01D341018F}"/>
              </a:ext>
            </a:extLst>
          </p:cNvPr>
          <p:cNvSpPr txBox="1">
            <a:spLocks noChangeArrowheads="1"/>
          </p:cNvSpPr>
          <p:nvPr/>
        </p:nvSpPr>
        <p:spPr bwMode="auto">
          <a:xfrm>
            <a:off x="7942263" y="4581525"/>
            <a:ext cx="3243067"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r>
              <a:rPr lang="it-IT" altLang="it-IT" sz="1700" dirty="0">
                <a:solidFill>
                  <a:srgbClr val="59A71D"/>
                </a:solidFill>
                <a:cs typeface="Arial" panose="020B0604020202020204" pitchFamily="34" charset="0"/>
              </a:rPr>
              <a:t>Leonardo Procopio - INVITALIA</a:t>
            </a:r>
          </a:p>
        </p:txBody>
      </p:sp>
      <p:sp>
        <p:nvSpPr>
          <p:cNvPr id="26631" name="CasellaDiTesto 18">
            <a:extLst>
              <a:ext uri="{FF2B5EF4-FFF2-40B4-BE49-F238E27FC236}">
                <a16:creationId xmlns:a16="http://schemas.microsoft.com/office/drawing/2014/main" id="{D0AB0AF0-1A85-A84B-8063-9037C54EB258}"/>
              </a:ext>
            </a:extLst>
          </p:cNvPr>
          <p:cNvSpPr txBox="1">
            <a:spLocks noChangeArrowheads="1"/>
          </p:cNvSpPr>
          <p:nvPr/>
        </p:nvSpPr>
        <p:spPr bwMode="auto">
          <a:xfrm>
            <a:off x="7942263" y="2447925"/>
            <a:ext cx="3992562"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r>
              <a:rPr lang="it-IT" altLang="it-IT" sz="1700" b="1">
                <a:solidFill>
                  <a:srgbClr val="59A71D"/>
                </a:solidFill>
              </a:rPr>
              <a:t>PRINCIPALI DISPOSIZIONI DI CUI AL</a:t>
            </a:r>
          </a:p>
          <a:p>
            <a:r>
              <a:rPr lang="it-IT" altLang="it-IT" sz="1700" b="1">
                <a:solidFill>
                  <a:srgbClr val="59A71D"/>
                </a:solidFill>
              </a:rPr>
              <a:t>REGOLAMENTO GBER 651/2014</a:t>
            </a:r>
          </a:p>
          <a:p>
            <a:r>
              <a:rPr lang="it-IT" altLang="it-IT" sz="1700" b="1">
                <a:solidFill>
                  <a:srgbClr val="59A71D"/>
                </a:solidFill>
              </a:rPr>
              <a:t>APPLICABILI AGLI AVVISI MITE DEL</a:t>
            </a:r>
          </a:p>
          <a:p>
            <a:r>
              <a:rPr lang="it-IT" altLang="it-IT" sz="1700" b="1">
                <a:solidFill>
                  <a:srgbClr val="59A71D"/>
                </a:solidFill>
              </a:rPr>
              <a:t>15.10.2021 - PROGETTI “FARO” DI</a:t>
            </a:r>
          </a:p>
          <a:p>
            <a:r>
              <a:rPr lang="it-IT" altLang="it-IT" sz="1700" b="1">
                <a:solidFill>
                  <a:srgbClr val="59A71D"/>
                </a:solidFill>
              </a:rPr>
              <a:t>ECONOMIA CIRCOLARE.</a:t>
            </a:r>
            <a:endParaRPr lang="it-IT" altLang="it-IT" sz="1700" b="1">
              <a:solidFill>
                <a:srgbClr val="59A71D"/>
              </a:solidFill>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FA0E69BA-E612-194E-A0EA-360D7A4CD1C7}"/>
              </a:ext>
            </a:extLst>
          </p:cNvPr>
          <p:cNvSpPr>
            <a:spLocks noGrp="1" noChangeArrowheads="1"/>
          </p:cNvSpPr>
          <p:nvPr>
            <p:ph type="body" idx="1"/>
          </p:nvPr>
        </p:nvSpPr>
        <p:spPr>
          <a:xfrm>
            <a:off x="3575050" y="1125538"/>
            <a:ext cx="8208963" cy="4176712"/>
          </a:xfrm>
        </p:spPr>
        <p:txBody>
          <a:bodyPr/>
          <a:lstStyle/>
          <a:p>
            <a:pPr algn="just" eaLnBrk="1" hangingPunct="1">
              <a:lnSpc>
                <a:spcPct val="150000"/>
              </a:lnSpc>
              <a:buFont typeface="Wingdings" panose="05000000000000000000" pitchFamily="2" charset="2"/>
              <a:buChar char="Ø"/>
              <a:defRPr/>
            </a:pPr>
            <a:r>
              <a:rPr lang="it-IT" altLang="it-IT" dirty="0"/>
              <a:t>Il regolamento non si applica agli aiuti che superano la seguente soglia: 15 milioni di euro per impresa e per progetto di investimento.</a:t>
            </a:r>
          </a:p>
          <a:p>
            <a:pPr marL="0" indent="0" algn="just" eaLnBrk="1" hangingPunct="1">
              <a:lnSpc>
                <a:spcPct val="150000"/>
              </a:lnSpc>
              <a:defRPr/>
            </a:pPr>
            <a:endParaRPr lang="it-IT" altLang="it-IT" dirty="0"/>
          </a:p>
          <a:p>
            <a:pPr marL="0" indent="0" algn="just" eaLnBrk="1" hangingPunct="1">
              <a:lnSpc>
                <a:spcPts val="2200"/>
              </a:lnSpc>
              <a:defRPr/>
            </a:pPr>
            <a:r>
              <a:rPr lang="it-IT" altLang="it-IT" b="1" dirty="0"/>
              <a:t>Conseguentemente, non sono ammissibili proposte progettuali che prevedano una richiesta di aiuto superiore a 15 milioni di euro.</a:t>
            </a:r>
            <a:endParaRPr lang="it-IT" altLang="it-IT" dirty="0"/>
          </a:p>
        </p:txBody>
      </p:sp>
      <p:sp>
        <p:nvSpPr>
          <p:cNvPr id="34818" name="Rectangle 2">
            <a:extLst>
              <a:ext uri="{FF2B5EF4-FFF2-40B4-BE49-F238E27FC236}">
                <a16:creationId xmlns:a16="http://schemas.microsoft.com/office/drawing/2014/main" id="{F70D2F4E-0DF5-C64B-B7EF-D157B9F52D6C}"/>
              </a:ext>
            </a:extLst>
          </p:cNvPr>
          <p:cNvSpPr>
            <a:spLocks noGrp="1" noChangeArrowheads="1"/>
          </p:cNvSpPr>
          <p:nvPr>
            <p:ph type="title"/>
          </p:nvPr>
        </p:nvSpPr>
        <p:spPr bwMode="auto">
          <a:xfrm>
            <a:off x="3575050" y="512763"/>
            <a:ext cx="8616950"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a:solidFill>
                  <a:srgbClr val="59A71D"/>
                </a:solidFill>
              </a:rPr>
              <a:t>CAPO I REGOLAMENTO GBER 651/2014 - SOGLIE DI NOTIFICA</a:t>
            </a:r>
          </a:p>
        </p:txBody>
      </p:sp>
      <p:sp>
        <p:nvSpPr>
          <p:cNvPr id="17" name="Rettangolo 16">
            <a:extLst>
              <a:ext uri="{FF2B5EF4-FFF2-40B4-BE49-F238E27FC236}">
                <a16:creationId xmlns:a16="http://schemas.microsoft.com/office/drawing/2014/main" id="{000D5580-798F-8C42-BC60-EEF6E7FDE768}"/>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5AADF217-3997-8D43-8D94-26652575AB87}"/>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04BB4192-4D3B-5B42-B7F6-A1D5745D9432}"/>
              </a:ext>
            </a:extLst>
          </p:cNvPr>
          <p:cNvSpPr>
            <a:spLocks noGrp="1" noChangeArrowheads="1"/>
          </p:cNvSpPr>
          <p:nvPr>
            <p:ph type="body" idx="1"/>
          </p:nvPr>
        </p:nvSpPr>
        <p:spPr>
          <a:xfrm>
            <a:off x="3575050" y="1125538"/>
            <a:ext cx="8208963" cy="4176712"/>
          </a:xfrm>
        </p:spPr>
        <p:txBody>
          <a:bodyPr/>
          <a:lstStyle/>
          <a:p>
            <a:pPr algn="just" eaLnBrk="1" hangingPunct="1">
              <a:lnSpc>
                <a:spcPts val="2200"/>
              </a:lnSpc>
              <a:buFont typeface="Wingdings" panose="05000000000000000000" pitchFamily="2" charset="2"/>
              <a:buChar char="Ø"/>
              <a:defRPr/>
            </a:pPr>
            <a:r>
              <a:rPr lang="it-IT" altLang="it-IT" dirty="0"/>
              <a:t>Il regolamento si applica unicamente agli aiuti che hanno un effetto di incentivazione.</a:t>
            </a:r>
          </a:p>
          <a:p>
            <a:pPr marL="0" indent="0" algn="just" eaLnBrk="1" hangingPunct="1">
              <a:lnSpc>
                <a:spcPts val="2200"/>
              </a:lnSpc>
              <a:spcBef>
                <a:spcPts val="1200"/>
              </a:spcBef>
              <a:defRPr/>
            </a:pPr>
            <a:r>
              <a:rPr lang="it-IT" altLang="it-IT" dirty="0"/>
              <a:t>Si ritiene che gli aiuti abbiano un effetto di incentivazione se, </a:t>
            </a:r>
            <a:r>
              <a:rPr lang="it-IT" altLang="it-IT" b="1" u="sng" dirty="0"/>
              <a:t>prima dell’«avvio dei lavori»</a:t>
            </a:r>
            <a:r>
              <a:rPr lang="it-IT" altLang="it-IT" b="1" dirty="0"/>
              <a:t> </a:t>
            </a:r>
            <a:r>
              <a:rPr lang="it-IT" altLang="it-IT" dirty="0"/>
              <a:t>relativi al progetto o all'attività, il beneficiario ha presentato domanda scritta allo Stato membro interessato. </a:t>
            </a:r>
            <a:r>
              <a:rPr lang="it-IT" altLang="it-IT" b="1" u="sng" dirty="0"/>
              <a:t>Per «avvio dei lavori» si intende quanto previsto all’articolo 2, punto 23 del Regolamento GBER</a:t>
            </a:r>
            <a:r>
              <a:rPr lang="it-IT" altLang="it-IT" dirty="0"/>
              <a:t>.</a:t>
            </a:r>
          </a:p>
          <a:p>
            <a:pPr marL="0" indent="0" algn="just" eaLnBrk="1" hangingPunct="1">
              <a:lnSpc>
                <a:spcPts val="2200"/>
              </a:lnSpc>
              <a:defRPr/>
            </a:pPr>
            <a:endParaRPr lang="it-IT" altLang="it-IT" b="1" dirty="0"/>
          </a:p>
          <a:p>
            <a:pPr marL="0" indent="0" algn="just" eaLnBrk="1" hangingPunct="1">
              <a:lnSpc>
                <a:spcPts val="2200"/>
              </a:lnSpc>
              <a:defRPr/>
            </a:pPr>
            <a:r>
              <a:rPr lang="it-IT" altLang="it-IT" b="1" dirty="0"/>
              <a:t>Conseguentemente:</a:t>
            </a:r>
          </a:p>
          <a:p>
            <a:pPr marL="285750" indent="-285750" algn="just" eaLnBrk="1" hangingPunct="1">
              <a:lnSpc>
                <a:spcPts val="2200"/>
              </a:lnSpc>
              <a:buFont typeface="Wingdings" panose="05000000000000000000" pitchFamily="2" charset="2"/>
              <a:buChar char="§"/>
              <a:defRPr/>
            </a:pPr>
            <a:r>
              <a:rPr lang="it-IT" altLang="it-IT" b="1" dirty="0"/>
              <a:t>non sono ammissibili progetti di investimento il cui «avvio dei lavori» è avvenuto prima della presentazione della domanda di aiuto;</a:t>
            </a:r>
          </a:p>
          <a:p>
            <a:pPr marL="285750" indent="-285750" algn="just" eaLnBrk="1" hangingPunct="1">
              <a:lnSpc>
                <a:spcPts val="2200"/>
              </a:lnSpc>
              <a:buFont typeface="Wingdings" panose="05000000000000000000" pitchFamily="2" charset="2"/>
              <a:buChar char="§"/>
              <a:defRPr/>
            </a:pPr>
            <a:r>
              <a:rPr lang="it-IT" altLang="it-IT" b="1" dirty="0"/>
              <a:t>al netto di eventuali spese relative ad attività che non costituiscono «avvio dei lavori», le spese devono essere sostenute dopo la presentazione della domanda di aiuto.</a:t>
            </a:r>
          </a:p>
        </p:txBody>
      </p:sp>
      <p:sp>
        <p:nvSpPr>
          <p:cNvPr id="35842" name="Rectangle 2">
            <a:extLst>
              <a:ext uri="{FF2B5EF4-FFF2-40B4-BE49-F238E27FC236}">
                <a16:creationId xmlns:a16="http://schemas.microsoft.com/office/drawing/2014/main" id="{20EF1F71-36C6-4D41-9641-6FFEF46459B8}"/>
              </a:ext>
            </a:extLst>
          </p:cNvPr>
          <p:cNvSpPr>
            <a:spLocks noGrp="1" noChangeArrowheads="1"/>
          </p:cNvSpPr>
          <p:nvPr>
            <p:ph type="title"/>
          </p:nvPr>
        </p:nvSpPr>
        <p:spPr bwMode="auto">
          <a:xfrm>
            <a:off x="3575050" y="512763"/>
            <a:ext cx="8616950"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a:solidFill>
                  <a:srgbClr val="59A71D"/>
                </a:solidFill>
              </a:rPr>
              <a:t>CAPO I REGOLAMENTO GBER 651/2014 - EFFETTO DI INCENTIVAZIONE</a:t>
            </a:r>
          </a:p>
        </p:txBody>
      </p:sp>
      <p:sp>
        <p:nvSpPr>
          <p:cNvPr id="17" name="Rettangolo 16">
            <a:extLst>
              <a:ext uri="{FF2B5EF4-FFF2-40B4-BE49-F238E27FC236}">
                <a16:creationId xmlns:a16="http://schemas.microsoft.com/office/drawing/2014/main" id="{7F98D1DD-BA7E-6247-8089-6B064DABCCF1}"/>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E45FD586-FE8A-0E49-8903-58246C433577}"/>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80366E72-AD37-454C-BA37-0D144B95DDE1}"/>
              </a:ext>
            </a:extLst>
          </p:cNvPr>
          <p:cNvSpPr>
            <a:spLocks noGrp="1" noChangeArrowheads="1"/>
          </p:cNvSpPr>
          <p:nvPr>
            <p:ph type="body" idx="1"/>
          </p:nvPr>
        </p:nvSpPr>
        <p:spPr>
          <a:xfrm>
            <a:off x="3575050" y="1125538"/>
            <a:ext cx="8208963" cy="4176712"/>
          </a:xfrm>
        </p:spPr>
        <p:txBody>
          <a:bodyPr/>
          <a:lstStyle/>
          <a:p>
            <a:pPr marL="0" indent="0" algn="just" eaLnBrk="1" hangingPunct="1">
              <a:lnSpc>
                <a:spcPts val="2300"/>
              </a:lnSpc>
              <a:spcAft>
                <a:spcPts val="600"/>
              </a:spcAft>
              <a:defRPr/>
            </a:pPr>
            <a:r>
              <a:rPr lang="it-IT" altLang="it-IT" dirty="0"/>
              <a:t>Anche luce dei chiarimenti forniti dal  MEF con la circolare n. 33 del 31 dicembre 2021, fermo restando il divieto di doppio finanziamento previsto dall’articolo 9 del Regolamento (UE) 241/2021 che istituisce il dispositivo per la ripresa e la resilienza, gli aiuti concessi a valere sui quattro avvisi </a:t>
            </a:r>
            <a:r>
              <a:rPr lang="it-IT" altLang="it-IT" b="1" u="sng" dirty="0"/>
              <a:t>possono essere cumulati</a:t>
            </a:r>
            <a:r>
              <a:rPr lang="it-IT" altLang="it-IT" dirty="0"/>
              <a:t>:</a:t>
            </a:r>
          </a:p>
          <a:p>
            <a:pPr algn="just" eaLnBrk="1" hangingPunct="1">
              <a:lnSpc>
                <a:spcPts val="2300"/>
              </a:lnSpc>
              <a:spcAft>
                <a:spcPts val="1200"/>
              </a:spcAft>
              <a:buFont typeface="Wingdings" panose="05000000000000000000" pitchFamily="2" charset="2"/>
              <a:buChar char="§"/>
              <a:defRPr/>
            </a:pPr>
            <a:r>
              <a:rPr lang="it-IT" altLang="it-IT" b="1" u="sng" dirty="0"/>
              <a:t>con altri aiuti di Stato</a:t>
            </a:r>
            <a:r>
              <a:rPr lang="it-IT" altLang="it-IT" u="sng" dirty="0"/>
              <a:t>,</a:t>
            </a:r>
            <a:r>
              <a:rPr lang="it-IT" altLang="it-IT" dirty="0"/>
              <a:t> anche «de </a:t>
            </a:r>
            <a:r>
              <a:rPr lang="it-IT" altLang="it-IT" dirty="0" err="1"/>
              <a:t>minimis</a:t>
            </a:r>
            <a:r>
              <a:rPr lang="it-IT" altLang="it-IT" dirty="0"/>
              <a:t>», nei limiti di quanto previsto dall’articolo 8 del Regolamento GBER 651/2014;</a:t>
            </a:r>
          </a:p>
          <a:p>
            <a:pPr algn="just" eaLnBrk="1" hangingPunct="1">
              <a:lnSpc>
                <a:spcPts val="2300"/>
              </a:lnSpc>
              <a:buFont typeface="Wingdings" panose="05000000000000000000" pitchFamily="2" charset="2"/>
              <a:buChar char="§"/>
              <a:defRPr/>
            </a:pPr>
            <a:r>
              <a:rPr lang="it-IT" altLang="it-IT" b="1" u="sng" dirty="0"/>
              <a:t>con altre agevolazioni che non costituiscono aiuto di Stato</a:t>
            </a:r>
            <a:r>
              <a:rPr lang="it-IT" altLang="it-IT" dirty="0"/>
              <a:t>, fino a concorrenza del 100% del costo dell’investimento, comunque nei limiti di quanto previsto dalle disposizioni attuative delle misure di non aiuto alle quali si intende fare riferimento.</a:t>
            </a:r>
          </a:p>
          <a:p>
            <a:pPr marL="0" indent="0" algn="just" eaLnBrk="1" hangingPunct="1">
              <a:lnSpc>
                <a:spcPts val="2200"/>
              </a:lnSpc>
              <a:defRPr/>
            </a:pPr>
            <a:endParaRPr lang="it-IT" altLang="it-IT" dirty="0"/>
          </a:p>
        </p:txBody>
      </p:sp>
      <p:sp>
        <p:nvSpPr>
          <p:cNvPr id="36866" name="Rectangle 2">
            <a:extLst>
              <a:ext uri="{FF2B5EF4-FFF2-40B4-BE49-F238E27FC236}">
                <a16:creationId xmlns:a16="http://schemas.microsoft.com/office/drawing/2014/main" id="{23438B5A-1B9B-0B43-9223-CB23721BA3AC}"/>
              </a:ext>
            </a:extLst>
          </p:cNvPr>
          <p:cNvSpPr>
            <a:spLocks noGrp="1" noChangeArrowheads="1"/>
          </p:cNvSpPr>
          <p:nvPr>
            <p:ph type="title"/>
          </p:nvPr>
        </p:nvSpPr>
        <p:spPr bwMode="auto">
          <a:xfrm>
            <a:off x="3575050" y="512763"/>
            <a:ext cx="8616950"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dirty="0">
                <a:solidFill>
                  <a:srgbClr val="59A71D"/>
                </a:solidFill>
              </a:rPr>
              <a:t>CAPO I REGOLAMENTO GBER 651/2014 - CUMULO</a:t>
            </a:r>
          </a:p>
        </p:txBody>
      </p:sp>
      <p:sp>
        <p:nvSpPr>
          <p:cNvPr id="17" name="Rettangolo 16">
            <a:extLst>
              <a:ext uri="{FF2B5EF4-FFF2-40B4-BE49-F238E27FC236}">
                <a16:creationId xmlns:a16="http://schemas.microsoft.com/office/drawing/2014/main" id="{6C7E2A28-3B69-4140-8B51-C64AA9C361FE}"/>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AA0709FB-53BA-1C42-ABDD-98A82011B694}"/>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extLst>
      <p:ext uri="{BB962C8B-B14F-4D97-AF65-F5344CB8AC3E}">
        <p14:creationId xmlns:p14="http://schemas.microsoft.com/office/powerpoint/2010/main" val="3307329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a:extLst>
              <a:ext uri="{FF2B5EF4-FFF2-40B4-BE49-F238E27FC236}">
                <a16:creationId xmlns:a16="http://schemas.microsoft.com/office/drawing/2014/main" id="{BDCAA0BB-18EF-4E41-BA5C-9EB93783F19A}"/>
              </a:ext>
            </a:extLst>
          </p:cNvPr>
          <p:cNvSpPr>
            <a:spLocks noGrp="1" noChangeArrowheads="1"/>
          </p:cNvSpPr>
          <p:nvPr>
            <p:ph type="title"/>
          </p:nvPr>
        </p:nvSpPr>
        <p:spPr bwMode="auto">
          <a:xfrm>
            <a:off x="3575050" y="3176588"/>
            <a:ext cx="3744913"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5720" rIns="91440" bIns="45720" numCol="1" anchor="t" anchorCtr="0" compatLnSpc="1">
            <a:prstTxWarp prst="textNoShape">
              <a:avLst/>
            </a:prstTxWarp>
          </a:bodyPr>
          <a:lstStyle/>
          <a:p>
            <a:r>
              <a:rPr lang="it-IT" altLang="it-IT" sz="1800">
                <a:solidFill>
                  <a:srgbClr val="59A71D"/>
                </a:solidFill>
              </a:rPr>
              <a:t>GRAZIE PER L’ATTENZIONE!</a:t>
            </a:r>
          </a:p>
        </p:txBody>
      </p:sp>
      <p:sp>
        <p:nvSpPr>
          <p:cNvPr id="17" name="Rettangolo 16">
            <a:extLst>
              <a:ext uri="{FF2B5EF4-FFF2-40B4-BE49-F238E27FC236}">
                <a16:creationId xmlns:a16="http://schemas.microsoft.com/office/drawing/2014/main" id="{3E43954C-850C-3141-A63D-F8EB9E2B3819}"/>
              </a:ext>
            </a:extLst>
          </p:cNvPr>
          <p:cNvSpPr/>
          <p:nvPr/>
        </p:nvSpPr>
        <p:spPr>
          <a:xfrm>
            <a:off x="3216275" y="3068638"/>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A4615821-2D1E-A240-AB61-836A39A073DD}"/>
              </a:ext>
            </a:extLst>
          </p:cNvPr>
          <p:cNvSpPr/>
          <p:nvPr/>
        </p:nvSpPr>
        <p:spPr>
          <a:xfrm>
            <a:off x="3441700" y="2928938"/>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pic>
        <p:nvPicPr>
          <p:cNvPr id="38916" name="Immagine 3">
            <a:extLst>
              <a:ext uri="{FF2B5EF4-FFF2-40B4-BE49-F238E27FC236}">
                <a16:creationId xmlns:a16="http://schemas.microsoft.com/office/drawing/2014/main" id="{67123F5D-7801-6D4E-BC39-B7A55FBEEF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326" t="12621" r="36369" b="28404"/>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E2019C33-2164-7E4A-921B-2657B4BB57B7}"/>
              </a:ext>
            </a:extLst>
          </p:cNvPr>
          <p:cNvSpPr txBox="1">
            <a:spLocks noChangeArrowheads="1"/>
          </p:cNvSpPr>
          <p:nvPr/>
        </p:nvSpPr>
        <p:spPr>
          <a:xfrm>
            <a:off x="479425" y="3176588"/>
            <a:ext cx="8616950" cy="504825"/>
          </a:xfrm>
          <a:prstGeom prst="rect">
            <a:avLst/>
          </a:prstGeom>
        </p:spPr>
        <p:txBody>
          <a:bodyPr lIns="90000"/>
          <a:lstStyle>
            <a:lvl1pPr algn="l" rtl="0" eaLnBrk="0" fontAlgn="base" hangingPunct="0">
              <a:spcBef>
                <a:spcPct val="0"/>
              </a:spcBef>
              <a:spcAft>
                <a:spcPct val="0"/>
              </a:spcAft>
              <a:defRPr sz="1600" b="1">
                <a:solidFill>
                  <a:srgbClr val="818A8F"/>
                </a:solidFill>
                <a:latin typeface="+mj-lt"/>
                <a:ea typeface="+mj-ea"/>
                <a:cs typeface="+mj-cs"/>
              </a:defRPr>
            </a:lvl1pPr>
            <a:lvl2pPr algn="l" rtl="0" eaLnBrk="0" fontAlgn="base" hangingPunct="0">
              <a:spcBef>
                <a:spcPct val="0"/>
              </a:spcBef>
              <a:spcAft>
                <a:spcPct val="0"/>
              </a:spcAft>
              <a:defRPr sz="1600" b="1">
                <a:solidFill>
                  <a:srgbClr val="818A8F"/>
                </a:solidFill>
                <a:latin typeface="Arial" charset="0"/>
                <a:ea typeface="ＭＳ Ｐゴシック" charset="0"/>
              </a:defRPr>
            </a:lvl2pPr>
            <a:lvl3pPr algn="l" rtl="0" eaLnBrk="0" fontAlgn="base" hangingPunct="0">
              <a:spcBef>
                <a:spcPct val="0"/>
              </a:spcBef>
              <a:spcAft>
                <a:spcPct val="0"/>
              </a:spcAft>
              <a:defRPr sz="1600" b="1">
                <a:solidFill>
                  <a:srgbClr val="818A8F"/>
                </a:solidFill>
                <a:latin typeface="Arial" charset="0"/>
                <a:ea typeface="ＭＳ Ｐゴシック" charset="0"/>
              </a:defRPr>
            </a:lvl3pPr>
            <a:lvl4pPr algn="l" rtl="0" eaLnBrk="0" fontAlgn="base" hangingPunct="0">
              <a:spcBef>
                <a:spcPct val="0"/>
              </a:spcBef>
              <a:spcAft>
                <a:spcPct val="0"/>
              </a:spcAft>
              <a:defRPr sz="1600" b="1">
                <a:solidFill>
                  <a:srgbClr val="818A8F"/>
                </a:solidFill>
                <a:latin typeface="Arial" charset="0"/>
                <a:ea typeface="ＭＳ Ｐゴシック" charset="0"/>
              </a:defRPr>
            </a:lvl4pPr>
            <a:lvl5pPr algn="l" rtl="0" eaLnBrk="0" fontAlgn="base" hangingPunct="0">
              <a:spcBef>
                <a:spcPct val="0"/>
              </a:spcBef>
              <a:spcAft>
                <a:spcPct val="0"/>
              </a:spcAft>
              <a:defRPr sz="1600" b="1">
                <a:solidFill>
                  <a:srgbClr val="818A8F"/>
                </a:solidFill>
                <a:latin typeface="Arial" charset="0"/>
                <a:ea typeface="ＭＳ Ｐゴシック" charset="0"/>
              </a:defRPr>
            </a:lvl5pPr>
            <a:lvl6pPr marL="457200" algn="l" rtl="0" fontAlgn="base">
              <a:spcBef>
                <a:spcPct val="0"/>
              </a:spcBef>
              <a:spcAft>
                <a:spcPct val="0"/>
              </a:spcAft>
              <a:defRPr sz="1600" b="1">
                <a:solidFill>
                  <a:srgbClr val="818A8F"/>
                </a:solidFill>
                <a:latin typeface="Arial" charset="0"/>
                <a:ea typeface="ＭＳ Ｐゴシック" charset="0"/>
              </a:defRPr>
            </a:lvl6pPr>
            <a:lvl7pPr marL="914400" algn="l" rtl="0" fontAlgn="base">
              <a:spcBef>
                <a:spcPct val="0"/>
              </a:spcBef>
              <a:spcAft>
                <a:spcPct val="0"/>
              </a:spcAft>
              <a:defRPr sz="1600" b="1">
                <a:solidFill>
                  <a:srgbClr val="818A8F"/>
                </a:solidFill>
                <a:latin typeface="Arial" charset="0"/>
                <a:ea typeface="ＭＳ Ｐゴシック" charset="0"/>
              </a:defRPr>
            </a:lvl7pPr>
            <a:lvl8pPr marL="1371600" algn="l" rtl="0" fontAlgn="base">
              <a:spcBef>
                <a:spcPct val="0"/>
              </a:spcBef>
              <a:spcAft>
                <a:spcPct val="0"/>
              </a:spcAft>
              <a:defRPr sz="1600" b="1">
                <a:solidFill>
                  <a:srgbClr val="818A8F"/>
                </a:solidFill>
                <a:latin typeface="Arial" charset="0"/>
                <a:ea typeface="ＭＳ Ｐゴシック" charset="0"/>
              </a:defRPr>
            </a:lvl8pPr>
            <a:lvl9pPr marL="1828800" algn="l" rtl="0" fontAlgn="base">
              <a:spcBef>
                <a:spcPct val="0"/>
              </a:spcBef>
              <a:spcAft>
                <a:spcPct val="0"/>
              </a:spcAft>
              <a:defRPr sz="1600" b="1">
                <a:solidFill>
                  <a:srgbClr val="818A8F"/>
                </a:solidFill>
                <a:latin typeface="Arial" charset="0"/>
                <a:ea typeface="ＭＳ Ｐゴシック" charset="0"/>
              </a:defRPr>
            </a:lvl9pPr>
          </a:lstStyle>
          <a:p>
            <a:pPr>
              <a:spcBef>
                <a:spcPts val="0"/>
              </a:spcBef>
              <a:defRPr/>
            </a:pPr>
            <a:r>
              <a:rPr lang="it-IT" altLang="it-IT" sz="2800" kern="0" dirty="0">
                <a:solidFill>
                  <a:srgbClr val="59A71D"/>
                </a:solidFill>
              </a:rPr>
              <a:t>GRAZIE PER L’ATTENZIONE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a:extLst>
              <a:ext uri="{FF2B5EF4-FFF2-40B4-BE49-F238E27FC236}">
                <a16:creationId xmlns:a16="http://schemas.microsoft.com/office/drawing/2014/main" id="{AA8170D8-E24B-254F-9A90-B55BB0BD91D6}"/>
              </a:ext>
            </a:extLst>
          </p:cNvPr>
          <p:cNvSpPr>
            <a:spLocks noGrp="1" noChangeArrowheads="1"/>
          </p:cNvSpPr>
          <p:nvPr>
            <p:ph type="body" idx="1"/>
          </p:nvPr>
        </p:nvSpPr>
        <p:spPr bwMode="auto">
          <a:xfrm>
            <a:off x="3575050" y="1125538"/>
            <a:ext cx="8208963" cy="4176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just" eaLnBrk="1" hangingPunct="1">
              <a:lnSpc>
                <a:spcPts val="2500"/>
              </a:lnSpc>
              <a:spcBef>
                <a:spcPct val="0"/>
              </a:spcBef>
              <a:spcAft>
                <a:spcPts val="1200"/>
              </a:spcAft>
            </a:pPr>
            <a:r>
              <a:rPr lang="it-IT" altLang="it-IT" dirty="0"/>
              <a:t>I quattro avvisi pubblici sottoscritti dal MITE il 15 ottobre 2021 (Progetti “faro” di economia circolare), attuativi della Missione 2, Componente 2, Investimento 1.2 del PNRR, come da ultimo modificati, prevedono, al comma 6 dell’articolo 4, che per essere ammesse </a:t>
            </a:r>
            <a:r>
              <a:rPr lang="it-IT" altLang="it-IT" b="1" u="sng" dirty="0"/>
              <a:t>le proposte progettuali devono rispettare le condizioni di cui all’articolo 47 del Regolamento GBER 651/2014.</a:t>
            </a:r>
            <a:endParaRPr lang="it-IT" altLang="it-IT" dirty="0"/>
          </a:p>
        </p:txBody>
      </p:sp>
      <p:sp>
        <p:nvSpPr>
          <p:cNvPr id="14338" name="Rectangle 2">
            <a:extLst>
              <a:ext uri="{FF2B5EF4-FFF2-40B4-BE49-F238E27FC236}">
                <a16:creationId xmlns:a16="http://schemas.microsoft.com/office/drawing/2014/main" id="{E798086F-5623-A149-87D6-5EA69CB83AC4}"/>
              </a:ext>
            </a:extLst>
          </p:cNvPr>
          <p:cNvSpPr>
            <a:spLocks noGrp="1" noChangeArrowheads="1"/>
          </p:cNvSpPr>
          <p:nvPr>
            <p:ph type="title"/>
          </p:nvPr>
        </p:nvSpPr>
        <p:spPr bwMode="auto">
          <a:xfrm>
            <a:off x="3575050" y="512763"/>
            <a:ext cx="6811963"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a:solidFill>
                  <a:srgbClr val="59A71D"/>
                </a:solidFill>
              </a:rPr>
              <a:t>PREMESSA</a:t>
            </a:r>
          </a:p>
        </p:txBody>
      </p:sp>
      <p:sp>
        <p:nvSpPr>
          <p:cNvPr id="17" name="Rettangolo 16">
            <a:extLst>
              <a:ext uri="{FF2B5EF4-FFF2-40B4-BE49-F238E27FC236}">
                <a16:creationId xmlns:a16="http://schemas.microsoft.com/office/drawing/2014/main" id="{99713F13-143B-454F-976E-24241536FF19}"/>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9E46950D-5529-DC4A-A2C2-310B26B94E55}"/>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2C17D4AF-14DA-E54B-A41D-F41BD9FC1F27}"/>
              </a:ext>
            </a:extLst>
          </p:cNvPr>
          <p:cNvSpPr>
            <a:spLocks noGrp="1" noChangeArrowheads="1"/>
          </p:cNvSpPr>
          <p:nvPr>
            <p:ph type="body" idx="1"/>
          </p:nvPr>
        </p:nvSpPr>
        <p:spPr>
          <a:xfrm>
            <a:off x="3575050" y="1125538"/>
            <a:ext cx="8208963" cy="4176712"/>
          </a:xfrm>
        </p:spPr>
        <p:txBody>
          <a:bodyPr/>
          <a:lstStyle/>
          <a:p>
            <a:pPr marL="0" indent="0" algn="just" eaLnBrk="1" hangingPunct="1">
              <a:lnSpc>
                <a:spcPts val="2500"/>
              </a:lnSpc>
              <a:spcBef>
                <a:spcPct val="0"/>
              </a:spcBef>
              <a:spcAft>
                <a:spcPts val="1200"/>
              </a:spcAft>
              <a:defRPr/>
            </a:pPr>
            <a:r>
              <a:rPr lang="it-IT" altLang="it-IT" b="1" dirty="0"/>
              <a:t>L</a:t>
            </a:r>
            <a:r>
              <a:rPr lang="it-IT" altLang="it-IT" dirty="0"/>
              <a:t>’</a:t>
            </a:r>
            <a:r>
              <a:rPr lang="it-IT" altLang="it-IT" b="1" dirty="0"/>
              <a:t>articolo 47, comma 1</a:t>
            </a:r>
            <a:r>
              <a:rPr lang="it-IT" altLang="it-IT" dirty="0"/>
              <a:t>, del Regolamento GBER 651/2014 prevede che </a:t>
            </a:r>
            <a:r>
              <a:rPr lang="it-IT" altLang="it-IT" b="1" dirty="0"/>
              <a:t>gli aiuti agli investimenti per il riciclaggio e il riutilizzo dei rifiuti</a:t>
            </a:r>
            <a:r>
              <a:rPr lang="it-IT" altLang="it-IT" dirty="0"/>
              <a:t> sono esentati dall'obbligo di notifica di cui all'articolo 108, paragrafo 3, del Trattato sul Funzionamento dell’UE (TFUE) purché soddisfino le condizioni di cui:</a:t>
            </a:r>
          </a:p>
          <a:p>
            <a:pPr marL="285750" indent="-285750" algn="just" eaLnBrk="1" hangingPunct="1">
              <a:lnSpc>
                <a:spcPts val="2500"/>
              </a:lnSpc>
              <a:spcBef>
                <a:spcPct val="0"/>
              </a:spcBef>
              <a:spcAft>
                <a:spcPts val="1200"/>
              </a:spcAft>
              <a:buFont typeface="Wingdings" panose="05000000000000000000" pitchFamily="2" charset="2"/>
              <a:buChar char="§"/>
              <a:defRPr/>
            </a:pPr>
            <a:r>
              <a:rPr lang="it-IT" altLang="it-IT" dirty="0"/>
              <a:t>al medesimo articolo 47 (disposizioni specifiche per la singola categoria di aiuto);</a:t>
            </a:r>
          </a:p>
          <a:p>
            <a:pPr marL="285750" indent="-285750" algn="just" eaLnBrk="1" hangingPunct="1">
              <a:lnSpc>
                <a:spcPts val="2500"/>
              </a:lnSpc>
              <a:spcBef>
                <a:spcPct val="0"/>
              </a:spcBef>
              <a:spcAft>
                <a:spcPts val="1200"/>
              </a:spcAft>
              <a:buFont typeface="Wingdings" panose="05000000000000000000" pitchFamily="2" charset="2"/>
              <a:buChar char="§"/>
              <a:defRPr/>
            </a:pPr>
            <a:r>
              <a:rPr lang="it-IT" altLang="it-IT" dirty="0"/>
              <a:t>al Capo I del Regolamento GBER 651/2014 (disposizioni comuni).</a:t>
            </a:r>
          </a:p>
        </p:txBody>
      </p:sp>
      <p:sp>
        <p:nvSpPr>
          <p:cNvPr id="27650" name="Rectangle 2">
            <a:extLst>
              <a:ext uri="{FF2B5EF4-FFF2-40B4-BE49-F238E27FC236}">
                <a16:creationId xmlns:a16="http://schemas.microsoft.com/office/drawing/2014/main" id="{5A13FF11-AF3A-5A4B-88C0-6FC95645802C}"/>
              </a:ext>
            </a:extLst>
          </p:cNvPr>
          <p:cNvSpPr>
            <a:spLocks noGrp="1" noChangeArrowheads="1"/>
          </p:cNvSpPr>
          <p:nvPr>
            <p:ph type="title"/>
          </p:nvPr>
        </p:nvSpPr>
        <p:spPr bwMode="auto">
          <a:xfrm>
            <a:off x="3575050" y="512763"/>
            <a:ext cx="6811963"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a:solidFill>
                  <a:srgbClr val="59A71D"/>
                </a:solidFill>
              </a:rPr>
              <a:t>ARTICOLO 47 DEL REGOLAMENTO GBER 651</a:t>
            </a:r>
          </a:p>
        </p:txBody>
      </p:sp>
      <p:sp>
        <p:nvSpPr>
          <p:cNvPr id="17" name="Rettangolo 16">
            <a:extLst>
              <a:ext uri="{FF2B5EF4-FFF2-40B4-BE49-F238E27FC236}">
                <a16:creationId xmlns:a16="http://schemas.microsoft.com/office/drawing/2014/main" id="{A71B0CA7-D3D4-614C-B746-E233883FE561}"/>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99383416-85E1-FA40-8D92-0AEB1483CB6A}"/>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D0EE55DA-6D7F-1C40-A406-4DBBBA2E5BCE}"/>
              </a:ext>
            </a:extLst>
          </p:cNvPr>
          <p:cNvSpPr>
            <a:spLocks noGrp="1" noChangeArrowheads="1"/>
          </p:cNvSpPr>
          <p:nvPr>
            <p:ph type="body" idx="1"/>
          </p:nvPr>
        </p:nvSpPr>
        <p:spPr>
          <a:xfrm>
            <a:off x="3575050" y="1125538"/>
            <a:ext cx="8208963" cy="4176712"/>
          </a:xfrm>
        </p:spPr>
        <p:txBody>
          <a:bodyPr/>
          <a:lstStyle/>
          <a:p>
            <a:pPr marL="285750" indent="-285750" algn="just" eaLnBrk="1" hangingPunct="1">
              <a:lnSpc>
                <a:spcPts val="2200"/>
              </a:lnSpc>
              <a:buFont typeface="Wingdings" panose="05000000000000000000" pitchFamily="2" charset="2"/>
              <a:buChar char="Ø"/>
              <a:defRPr/>
            </a:pPr>
            <a:r>
              <a:rPr lang="it-IT" altLang="it-IT" dirty="0"/>
              <a:t>Gli aiuti sono concessi per il riciclaggio e il riutilizzo dei </a:t>
            </a:r>
            <a:r>
              <a:rPr lang="it-IT" altLang="it-IT" b="1" u="sng" dirty="0"/>
              <a:t>rifiuti prodotti da altre imprese</a:t>
            </a:r>
            <a:r>
              <a:rPr lang="it-IT" altLang="it-IT" b="1" dirty="0"/>
              <a:t>. </a:t>
            </a:r>
            <a:r>
              <a:rPr lang="it-IT" altLang="it-IT" dirty="0"/>
              <a:t>Non sono esclusi dall'obbligo di notifica gli aiuti agli investimenti relativi al riciclaggio e al riutilizzo dei rifiuti propri del beneficiario</a:t>
            </a:r>
            <a:r>
              <a:rPr lang="it-IT" altLang="it-IT" b="1" dirty="0"/>
              <a:t> (articolo 47, comma 2 e 10)</a:t>
            </a:r>
            <a:r>
              <a:rPr lang="it-IT" altLang="it-IT" dirty="0"/>
              <a:t>;</a:t>
            </a:r>
          </a:p>
          <a:p>
            <a:pPr marL="0" indent="0" algn="just" eaLnBrk="1" hangingPunct="1">
              <a:lnSpc>
                <a:spcPts val="2200"/>
              </a:lnSpc>
              <a:spcBef>
                <a:spcPts val="1200"/>
              </a:spcBef>
              <a:defRPr/>
            </a:pPr>
            <a:r>
              <a:rPr lang="it-IT" altLang="it-IT" dirty="0"/>
              <a:t>Per </a:t>
            </a:r>
            <a:r>
              <a:rPr lang="it-IT" altLang="it-IT" b="1" u="sng" dirty="0"/>
              <a:t>riutilizzo</a:t>
            </a:r>
            <a:r>
              <a:rPr lang="it-IT" altLang="it-IT" dirty="0"/>
              <a:t> </a:t>
            </a:r>
            <a:r>
              <a:rPr lang="it-IT" altLang="it-IT"/>
              <a:t>si intende </a:t>
            </a:r>
            <a:r>
              <a:rPr lang="it-IT" altLang="it-IT" dirty="0"/>
              <a:t>qualsiasi operazione attraverso la quale prodotti o componenti che non sono rifiuti sono reimpiegati per la stessa finalità per la quale erano stati concepiti (articolo 2, punto 126 del GBER);</a:t>
            </a:r>
          </a:p>
          <a:p>
            <a:pPr marL="0" indent="0" algn="just" eaLnBrk="1" hangingPunct="1">
              <a:lnSpc>
                <a:spcPts val="2200"/>
              </a:lnSpc>
              <a:spcBef>
                <a:spcPts val="1200"/>
              </a:spcBef>
              <a:defRPr/>
            </a:pPr>
            <a:r>
              <a:rPr lang="it-IT" altLang="it-IT" dirty="0"/>
              <a:t>Per </a:t>
            </a:r>
            <a:r>
              <a:rPr lang="it-IT" altLang="it-IT" b="1" u="sng" dirty="0"/>
              <a:t>riciclaggio</a:t>
            </a:r>
            <a:r>
              <a:rPr lang="it-IT" altLang="it-IT" dirty="0"/>
              <a:t> si intende qualsiasi operazione di recupero attraverso cui i materiali di rifiuto sono ritrattati per ottenere prodotti, materiali o sostanze da utilizzare per la loro funzione originaria o per altri fini. Include il ritrattamento di materiale organico ma non il recupero di energia né il ritrattamento per ottenere materiali da utilizzare quali combustibili o in operazioni di riempimento (articolo 2, punto 128 del GBER);</a:t>
            </a:r>
          </a:p>
        </p:txBody>
      </p:sp>
      <p:sp>
        <p:nvSpPr>
          <p:cNvPr id="28674" name="Rectangle 2">
            <a:extLst>
              <a:ext uri="{FF2B5EF4-FFF2-40B4-BE49-F238E27FC236}">
                <a16:creationId xmlns:a16="http://schemas.microsoft.com/office/drawing/2014/main" id="{0D645B6C-F71E-174C-8050-8804A709AAC8}"/>
              </a:ext>
            </a:extLst>
          </p:cNvPr>
          <p:cNvSpPr>
            <a:spLocks noGrp="1" noChangeArrowheads="1"/>
          </p:cNvSpPr>
          <p:nvPr>
            <p:ph type="title"/>
          </p:nvPr>
        </p:nvSpPr>
        <p:spPr bwMode="auto">
          <a:xfrm>
            <a:off x="3575050" y="512763"/>
            <a:ext cx="8616950"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a:solidFill>
                  <a:srgbClr val="59A71D"/>
                </a:solidFill>
              </a:rPr>
              <a:t>ARTICOLO 47 DEL REGOLAMENTO GBER 651 - AIUTI CONCEDIBILI</a:t>
            </a:r>
          </a:p>
        </p:txBody>
      </p:sp>
      <p:sp>
        <p:nvSpPr>
          <p:cNvPr id="17" name="Rettangolo 16">
            <a:extLst>
              <a:ext uri="{FF2B5EF4-FFF2-40B4-BE49-F238E27FC236}">
                <a16:creationId xmlns:a16="http://schemas.microsoft.com/office/drawing/2014/main" id="{25906F52-AD69-0642-821B-F63B61FC7869}"/>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BDF46E1D-6632-ED44-9549-76672628A8A8}"/>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a:extLst>
              <a:ext uri="{FF2B5EF4-FFF2-40B4-BE49-F238E27FC236}">
                <a16:creationId xmlns:a16="http://schemas.microsoft.com/office/drawing/2014/main" id="{7AE5A8BE-3758-464F-8D6A-3251339E7967}"/>
              </a:ext>
            </a:extLst>
          </p:cNvPr>
          <p:cNvSpPr>
            <a:spLocks noGrp="1" noChangeArrowheads="1"/>
          </p:cNvSpPr>
          <p:nvPr>
            <p:ph type="body" idx="1"/>
          </p:nvPr>
        </p:nvSpPr>
        <p:spPr bwMode="auto">
          <a:xfrm>
            <a:off x="3575050" y="1125538"/>
            <a:ext cx="8208963" cy="4176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eaLnBrk="1" hangingPunct="1">
              <a:lnSpc>
                <a:spcPts val="2200"/>
              </a:lnSpc>
              <a:spcAft>
                <a:spcPts val="1200"/>
              </a:spcAft>
              <a:buFont typeface="Wingdings" pitchFamily="2" charset="2"/>
              <a:buChar char="Ø"/>
            </a:pPr>
            <a:r>
              <a:rPr lang="it-IT" altLang="it-IT" dirty="0"/>
              <a:t>I materiali riciclati o riutilizzati sarebbero altrimenti eliminati o trattati secondo un approccio meno rispettoso dell'ambiente. Gli aiuti alle operazioni di recupero dei rifiuti diverse dal riciclaggio non sono oggetto di un'esenzione per categoria a norma dell’articolo 47 (</a:t>
            </a:r>
            <a:r>
              <a:rPr lang="it-IT" altLang="it-IT" b="1" dirty="0"/>
              <a:t>articolo 47, comma 3</a:t>
            </a:r>
            <a:r>
              <a:rPr lang="it-IT" altLang="it-IT" dirty="0"/>
              <a:t>);</a:t>
            </a:r>
          </a:p>
          <a:p>
            <a:pPr algn="just" eaLnBrk="1" hangingPunct="1">
              <a:lnSpc>
                <a:spcPts val="2200"/>
              </a:lnSpc>
              <a:spcAft>
                <a:spcPts val="1200"/>
              </a:spcAft>
              <a:buFont typeface="Wingdings" pitchFamily="2" charset="2"/>
              <a:buChar char="Ø"/>
            </a:pPr>
            <a:r>
              <a:rPr lang="it-IT" altLang="it-IT" dirty="0"/>
              <a:t>Gli aiuti non esentano indirettamente gli inquinatori dagli oneri che incomberebbero loro in forza della normativa dell'Unione o da oneri che andrebbero considerati come normali costi di un'impresa (</a:t>
            </a:r>
            <a:r>
              <a:rPr lang="it-IT" altLang="it-IT" b="1" dirty="0"/>
              <a:t>articolo 47, comma 4</a:t>
            </a:r>
            <a:r>
              <a:rPr lang="it-IT" altLang="it-IT" dirty="0"/>
              <a:t>);</a:t>
            </a:r>
          </a:p>
          <a:p>
            <a:pPr algn="just" eaLnBrk="1" hangingPunct="1">
              <a:lnSpc>
                <a:spcPts val="2200"/>
              </a:lnSpc>
              <a:buFont typeface="Wingdings" pitchFamily="2" charset="2"/>
              <a:buChar char="Ø"/>
            </a:pPr>
            <a:r>
              <a:rPr lang="it-IT" altLang="it-IT" dirty="0"/>
              <a:t>Gli investimenti non si limitano ad accrescere la domanda di materiali da riciclare senza potenziare la raccolta dei medesimi (</a:t>
            </a:r>
            <a:r>
              <a:rPr lang="it-IT" altLang="it-IT" b="1" dirty="0"/>
              <a:t>articolo 47, comma 5</a:t>
            </a:r>
            <a:r>
              <a:rPr lang="it-IT" altLang="it-IT" dirty="0"/>
              <a:t>).</a:t>
            </a:r>
          </a:p>
        </p:txBody>
      </p:sp>
      <p:sp>
        <p:nvSpPr>
          <p:cNvPr id="29698" name="Rectangle 2">
            <a:extLst>
              <a:ext uri="{FF2B5EF4-FFF2-40B4-BE49-F238E27FC236}">
                <a16:creationId xmlns:a16="http://schemas.microsoft.com/office/drawing/2014/main" id="{93855674-8FE7-2648-AC51-7CF42353F4EB}"/>
              </a:ext>
            </a:extLst>
          </p:cNvPr>
          <p:cNvSpPr>
            <a:spLocks noGrp="1" noChangeArrowheads="1"/>
          </p:cNvSpPr>
          <p:nvPr>
            <p:ph type="title"/>
          </p:nvPr>
        </p:nvSpPr>
        <p:spPr bwMode="auto">
          <a:xfrm>
            <a:off x="3575050" y="512763"/>
            <a:ext cx="8616950"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a:solidFill>
                  <a:srgbClr val="59A71D"/>
                </a:solidFill>
              </a:rPr>
              <a:t>ARTICOLO 47 DEL REGOLAMENTO GBER 651 - CARATTERISTICHE</a:t>
            </a:r>
          </a:p>
        </p:txBody>
      </p:sp>
      <p:sp>
        <p:nvSpPr>
          <p:cNvPr id="17" name="Rettangolo 16">
            <a:extLst>
              <a:ext uri="{FF2B5EF4-FFF2-40B4-BE49-F238E27FC236}">
                <a16:creationId xmlns:a16="http://schemas.microsoft.com/office/drawing/2014/main" id="{A373E44A-8CB6-FA41-9FEC-FAE9236FF6B2}"/>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36B297A7-340A-B941-A8CA-B305680817F8}"/>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0EDC4169-6087-E540-8B60-DB3F8C807A93}"/>
              </a:ext>
            </a:extLst>
          </p:cNvPr>
          <p:cNvSpPr>
            <a:spLocks noGrp="1" noChangeArrowheads="1"/>
          </p:cNvSpPr>
          <p:nvPr>
            <p:ph type="body" idx="1"/>
          </p:nvPr>
        </p:nvSpPr>
        <p:spPr>
          <a:xfrm>
            <a:off x="3575050" y="1125538"/>
            <a:ext cx="8208963" cy="4176712"/>
          </a:xfrm>
        </p:spPr>
        <p:txBody>
          <a:bodyPr/>
          <a:lstStyle/>
          <a:p>
            <a:pPr algn="just" eaLnBrk="1" hangingPunct="1">
              <a:lnSpc>
                <a:spcPts val="2200"/>
              </a:lnSpc>
              <a:buFont typeface="Wingdings" panose="05000000000000000000" pitchFamily="2" charset="2"/>
              <a:buChar char="Ø"/>
              <a:defRPr/>
            </a:pPr>
            <a:r>
              <a:rPr lang="it-IT" altLang="it-IT" dirty="0"/>
              <a:t>Gli investimenti vanno al di là dello «stato dell'arte» (</a:t>
            </a:r>
            <a:r>
              <a:rPr lang="it-IT" altLang="it-IT" b="1" dirty="0"/>
              <a:t>articolo 47, comma 6</a:t>
            </a:r>
            <a:r>
              <a:rPr lang="it-IT" altLang="it-IT" dirty="0"/>
              <a:t>)</a:t>
            </a:r>
          </a:p>
          <a:p>
            <a:pPr marL="0" indent="0" algn="just" eaLnBrk="1" hangingPunct="1">
              <a:lnSpc>
                <a:spcPts val="2200"/>
              </a:lnSpc>
              <a:defRPr/>
            </a:pPr>
            <a:endParaRPr lang="it-IT" altLang="it-IT" dirty="0"/>
          </a:p>
          <a:p>
            <a:pPr marL="0" indent="0" algn="just" eaLnBrk="1" hangingPunct="1">
              <a:lnSpc>
                <a:spcPts val="2200"/>
              </a:lnSpc>
              <a:defRPr/>
            </a:pPr>
            <a:r>
              <a:rPr lang="it-IT" altLang="it-IT" dirty="0"/>
              <a:t>Per </a:t>
            </a:r>
            <a:r>
              <a:rPr lang="it-IT" altLang="it-IT" b="1" u="sng" dirty="0"/>
              <a:t>stato dell'arte</a:t>
            </a:r>
            <a:r>
              <a:rPr lang="it-IT" altLang="it-IT" b="1" dirty="0"/>
              <a:t> </a:t>
            </a:r>
            <a:r>
              <a:rPr lang="it-IT" altLang="it-IT" dirty="0"/>
              <a:t>si intende un processo in cui il riutilizzo di un rifiuto nella produzione di un prodotto finale è prassi corrente ai fini della redditività economica. Ove possibile, il concetto di «stato dell'arte» va interpretato dal punto di vista della tecnologia e del mercato interno dell'Unione (articolo 2, punto 129 del GBER);</a:t>
            </a:r>
          </a:p>
          <a:p>
            <a:pPr marL="0" indent="0" algn="just" eaLnBrk="1" hangingPunct="1">
              <a:lnSpc>
                <a:spcPts val="2200"/>
              </a:lnSpc>
              <a:defRPr/>
            </a:pPr>
            <a:endParaRPr lang="it-IT" altLang="it-IT" dirty="0"/>
          </a:p>
          <a:p>
            <a:pPr marL="0" indent="0" algn="just" eaLnBrk="1" hangingPunct="1">
              <a:lnSpc>
                <a:spcPts val="2200"/>
              </a:lnSpc>
              <a:defRPr/>
            </a:pPr>
            <a:r>
              <a:rPr lang="it-IT" altLang="it-IT" dirty="0"/>
              <a:t>Per </a:t>
            </a:r>
            <a:r>
              <a:rPr lang="it-IT" altLang="it-IT" b="1" u="sng" dirty="0"/>
              <a:t>tecnologie nuove e innovative</a:t>
            </a:r>
            <a:r>
              <a:rPr lang="it-IT" altLang="it-IT" dirty="0"/>
              <a:t> si intendono le tecnologie nuove e non comprovate rispetto allo stato dell'arte nel relativo settore, che comportano un rischio di insuccesso tecnologico o industriale e non consistono in un'ottimizzazione o un potenziamento di una tecnologia esistente (articolo 2, punto 114 del GBER).</a:t>
            </a:r>
          </a:p>
        </p:txBody>
      </p:sp>
      <p:sp>
        <p:nvSpPr>
          <p:cNvPr id="30722" name="Rectangle 2">
            <a:extLst>
              <a:ext uri="{FF2B5EF4-FFF2-40B4-BE49-F238E27FC236}">
                <a16:creationId xmlns:a16="http://schemas.microsoft.com/office/drawing/2014/main" id="{E9606A36-B6FA-FC4A-8314-2A3A18D9E19E}"/>
              </a:ext>
            </a:extLst>
          </p:cNvPr>
          <p:cNvSpPr>
            <a:spLocks noGrp="1" noChangeArrowheads="1"/>
          </p:cNvSpPr>
          <p:nvPr>
            <p:ph type="title"/>
          </p:nvPr>
        </p:nvSpPr>
        <p:spPr bwMode="auto">
          <a:xfrm>
            <a:off x="3575050" y="512763"/>
            <a:ext cx="8616950"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a:solidFill>
                  <a:srgbClr val="59A71D"/>
                </a:solidFill>
              </a:rPr>
              <a:t>ARTICOLO 47 DEL REGOLAMENTO GBER 651 - STATO DELL'ARTE</a:t>
            </a:r>
          </a:p>
        </p:txBody>
      </p:sp>
      <p:sp>
        <p:nvSpPr>
          <p:cNvPr id="17" name="Rettangolo 16">
            <a:extLst>
              <a:ext uri="{FF2B5EF4-FFF2-40B4-BE49-F238E27FC236}">
                <a16:creationId xmlns:a16="http://schemas.microsoft.com/office/drawing/2014/main" id="{076EE9AE-91E9-7D48-AF97-E8B724393419}"/>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6BF9CE08-51DA-C04D-9F0F-30C22C783544}"/>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209CC915-686A-014B-A119-BC371234AD44}"/>
              </a:ext>
            </a:extLst>
          </p:cNvPr>
          <p:cNvSpPr>
            <a:spLocks noGrp="1" noChangeArrowheads="1"/>
          </p:cNvSpPr>
          <p:nvPr>
            <p:ph type="body" idx="1"/>
          </p:nvPr>
        </p:nvSpPr>
        <p:spPr>
          <a:xfrm>
            <a:off x="3575050" y="1125538"/>
            <a:ext cx="8208963" cy="4176712"/>
          </a:xfrm>
        </p:spPr>
        <p:txBody>
          <a:bodyPr/>
          <a:lstStyle/>
          <a:p>
            <a:pPr algn="just" eaLnBrk="1" hangingPunct="1">
              <a:lnSpc>
                <a:spcPts val="2200"/>
              </a:lnSpc>
              <a:buFont typeface="Wingdings" panose="05000000000000000000" pitchFamily="2" charset="2"/>
              <a:buChar char="Ø"/>
              <a:defRPr/>
            </a:pPr>
            <a:r>
              <a:rPr lang="it-IT" dirty="0"/>
              <a:t>I costi ammissibili corrispondono ai </a:t>
            </a:r>
            <a:r>
              <a:rPr lang="it-IT" b="1" dirty="0"/>
              <a:t>costi d'investimento supplementari </a:t>
            </a:r>
            <a:r>
              <a:rPr lang="it-IT" dirty="0"/>
              <a:t>necessari per realizzare un investimento che conduca ad attività di riciclaggio o riutilizzo rispetto a un processo tradizionale di attività di riutilizzo e di riciclaggio di analoga capacità che verrebbe realizzato in assenza di aiuti (</a:t>
            </a:r>
            <a:r>
              <a:rPr lang="it-IT" b="1" dirty="0"/>
              <a:t>articolo 47, comma 7</a:t>
            </a:r>
            <a:r>
              <a:rPr lang="it-IT" dirty="0"/>
              <a:t>);</a:t>
            </a:r>
          </a:p>
          <a:p>
            <a:pPr marL="0" indent="0" algn="just" eaLnBrk="1" hangingPunct="1">
              <a:lnSpc>
                <a:spcPts val="2200"/>
              </a:lnSpc>
              <a:spcBef>
                <a:spcPts val="1200"/>
              </a:spcBef>
              <a:defRPr/>
            </a:pPr>
            <a:r>
              <a:rPr lang="it-IT" dirty="0">
                <a:solidFill>
                  <a:schemeClr val="tx1"/>
                </a:solidFill>
              </a:rPr>
              <a:t>Per </a:t>
            </a:r>
            <a:r>
              <a:rPr lang="it-IT" b="1" u="sng" dirty="0">
                <a:solidFill>
                  <a:schemeClr val="tx1"/>
                </a:solidFill>
              </a:rPr>
              <a:t>processo tradizionale</a:t>
            </a:r>
            <a:r>
              <a:rPr lang="it-IT" b="1" dirty="0">
                <a:solidFill>
                  <a:schemeClr val="tx1"/>
                </a:solidFill>
              </a:rPr>
              <a:t> </a:t>
            </a:r>
            <a:r>
              <a:rPr lang="it-IT" dirty="0">
                <a:solidFill>
                  <a:schemeClr val="tx1"/>
                </a:solidFill>
              </a:rPr>
              <a:t>si intende un processo normalmente utilizzato nel settore del riciclaggio (corrispondente a quello che è lo stato dell’arte).</a:t>
            </a:r>
          </a:p>
          <a:p>
            <a:pPr marL="0" indent="0" algn="just" eaLnBrk="1" hangingPunct="1">
              <a:lnSpc>
                <a:spcPts val="2200"/>
              </a:lnSpc>
              <a:spcBef>
                <a:spcPts val="1200"/>
              </a:spcBef>
              <a:defRPr/>
            </a:pPr>
            <a:r>
              <a:rPr lang="it-IT" sz="1400" b="1" u="sng" dirty="0">
                <a:solidFill>
                  <a:schemeClr val="tx1"/>
                </a:solidFill>
              </a:rPr>
              <a:t>ESEMPIO</a:t>
            </a:r>
          </a:p>
          <a:p>
            <a:pPr marL="0" indent="0" algn="just" eaLnBrk="1" hangingPunct="1">
              <a:lnSpc>
                <a:spcPts val="2200"/>
              </a:lnSpc>
              <a:defRPr/>
            </a:pPr>
            <a:r>
              <a:rPr lang="it-IT" sz="1400" b="1" dirty="0">
                <a:solidFill>
                  <a:schemeClr val="tx1"/>
                </a:solidFill>
              </a:rPr>
              <a:t>COSTO INVESTIMENTO CHE VA OLTRE LO STATO DELL’ARTE = 1,4 M€</a:t>
            </a:r>
          </a:p>
          <a:p>
            <a:pPr marL="0" indent="0" algn="just" eaLnBrk="1" hangingPunct="1">
              <a:lnSpc>
                <a:spcPts val="2200"/>
              </a:lnSpc>
              <a:defRPr/>
            </a:pPr>
            <a:r>
              <a:rPr lang="it-IT" sz="1400" b="1" dirty="0">
                <a:solidFill>
                  <a:schemeClr val="tx1"/>
                </a:solidFill>
              </a:rPr>
              <a:t>COSTO INVESTIMENTO PROCESSO TRADIZIONALE DI ANALOGA CAPACITA’ = 1 M€ </a:t>
            </a:r>
          </a:p>
          <a:p>
            <a:pPr marL="0" indent="0" algn="just" eaLnBrk="1" hangingPunct="1">
              <a:lnSpc>
                <a:spcPts val="2200"/>
              </a:lnSpc>
              <a:defRPr/>
            </a:pPr>
            <a:r>
              <a:rPr lang="it-IT" sz="1400" b="1" dirty="0">
                <a:solidFill>
                  <a:schemeClr val="tx1"/>
                </a:solidFill>
              </a:rPr>
              <a:t>COSTI AMMISSIBILI = COSTI DI INVESTIMENTO SUPPLEMENTARI = 0,4 M€</a:t>
            </a:r>
          </a:p>
        </p:txBody>
      </p:sp>
      <p:sp>
        <p:nvSpPr>
          <p:cNvPr id="31746" name="Rectangle 2">
            <a:extLst>
              <a:ext uri="{FF2B5EF4-FFF2-40B4-BE49-F238E27FC236}">
                <a16:creationId xmlns:a16="http://schemas.microsoft.com/office/drawing/2014/main" id="{6A2B68A1-F2E0-CC4F-9738-0F74F13229B6}"/>
              </a:ext>
            </a:extLst>
          </p:cNvPr>
          <p:cNvSpPr>
            <a:spLocks noGrp="1" noChangeArrowheads="1"/>
          </p:cNvSpPr>
          <p:nvPr>
            <p:ph type="title"/>
          </p:nvPr>
        </p:nvSpPr>
        <p:spPr bwMode="auto">
          <a:xfrm>
            <a:off x="3575050" y="512763"/>
            <a:ext cx="8616950"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a:solidFill>
                  <a:srgbClr val="59A71D"/>
                </a:solidFill>
              </a:rPr>
              <a:t>ARTICOLO 47 DEL REGOLAMENTO GBER 651 - COSTI AMMISSIBILI</a:t>
            </a:r>
          </a:p>
        </p:txBody>
      </p:sp>
      <p:sp>
        <p:nvSpPr>
          <p:cNvPr id="17" name="Rettangolo 16">
            <a:extLst>
              <a:ext uri="{FF2B5EF4-FFF2-40B4-BE49-F238E27FC236}">
                <a16:creationId xmlns:a16="http://schemas.microsoft.com/office/drawing/2014/main" id="{621DDE5F-6098-E148-8A35-224861E9FDE3}"/>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537056FB-511E-7349-933F-F14A98C75576}"/>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158080DF-6BF9-194D-AC0C-6F18CF75AC84}"/>
              </a:ext>
            </a:extLst>
          </p:cNvPr>
          <p:cNvSpPr>
            <a:spLocks noGrp="1" noChangeArrowheads="1"/>
          </p:cNvSpPr>
          <p:nvPr>
            <p:ph type="body" idx="1"/>
          </p:nvPr>
        </p:nvSpPr>
        <p:spPr>
          <a:xfrm>
            <a:off x="3575050" y="1125538"/>
            <a:ext cx="8208963" cy="4176712"/>
          </a:xfrm>
        </p:spPr>
        <p:txBody>
          <a:bodyPr/>
          <a:lstStyle/>
          <a:p>
            <a:pPr algn="just" eaLnBrk="1" hangingPunct="1">
              <a:lnSpc>
                <a:spcPts val="2200"/>
              </a:lnSpc>
              <a:buFont typeface="Wingdings" panose="05000000000000000000" pitchFamily="2" charset="2"/>
              <a:buChar char="Ø"/>
              <a:defRPr/>
            </a:pPr>
            <a:r>
              <a:rPr lang="it-IT" altLang="it-IT" dirty="0"/>
              <a:t>L'intensità di aiuto non supera il 35% dei </a:t>
            </a:r>
            <a:r>
              <a:rPr lang="it-IT" altLang="it-IT" u="sng" dirty="0"/>
              <a:t>costi ammissibili</a:t>
            </a:r>
            <a:r>
              <a:rPr lang="it-IT" altLang="it-IT" dirty="0"/>
              <a:t>. L'intensità di aiuto può essere aumentata di 20 punti percentuali per gli aiuti concessi alle piccole imprese e di 10 punti percentuali per gli aiuti concessi alle medie imprese (</a:t>
            </a:r>
            <a:r>
              <a:rPr lang="it-IT" altLang="it-IT" b="1" dirty="0"/>
              <a:t>articolo 47, comma 8</a:t>
            </a:r>
            <a:r>
              <a:rPr lang="it-IT" altLang="it-IT" dirty="0"/>
              <a:t>);</a:t>
            </a:r>
          </a:p>
          <a:p>
            <a:pPr marL="0" indent="0" algn="just" eaLnBrk="1" hangingPunct="1">
              <a:lnSpc>
                <a:spcPts val="2200"/>
              </a:lnSpc>
              <a:spcBef>
                <a:spcPts val="0"/>
              </a:spcBef>
              <a:defRPr/>
            </a:pPr>
            <a:endParaRPr lang="it-IT" altLang="it-IT" dirty="0"/>
          </a:p>
          <a:p>
            <a:pPr algn="just" eaLnBrk="1" hangingPunct="1">
              <a:lnSpc>
                <a:spcPts val="2200"/>
              </a:lnSpc>
              <a:buFont typeface="Wingdings" panose="05000000000000000000" pitchFamily="2" charset="2"/>
              <a:buChar char="Ø"/>
              <a:defRPr/>
            </a:pPr>
            <a:r>
              <a:rPr lang="it-IT" altLang="it-IT" dirty="0"/>
              <a:t>L'intensità di aiuto può essere aumentata di 15 punti percentuali per investimenti effettuati in zone assistite di cui all'articolo 107, paragrafo 3, lettera a), del TFUE e di 5 punti percentuali per investimenti effettuati in zone assistite all’articolo 107, paragrafo 3, lettera c), del TFUE (</a:t>
            </a:r>
            <a:r>
              <a:rPr lang="it-IT" altLang="it-IT" b="1" dirty="0"/>
              <a:t>articolo 47, comma 9</a:t>
            </a:r>
            <a:r>
              <a:rPr lang="it-IT" altLang="it-IT" dirty="0"/>
              <a:t>).</a:t>
            </a:r>
          </a:p>
          <a:p>
            <a:pPr algn="just" eaLnBrk="1" hangingPunct="1">
              <a:lnSpc>
                <a:spcPts val="2200"/>
              </a:lnSpc>
              <a:buFont typeface="Wingdings" panose="05000000000000000000" pitchFamily="2" charset="2"/>
              <a:buChar char="Ø"/>
              <a:defRPr/>
            </a:pPr>
            <a:endParaRPr lang="it-IT" altLang="it-IT" b="1" dirty="0">
              <a:solidFill>
                <a:schemeClr val="tx1"/>
              </a:solidFill>
            </a:endParaRPr>
          </a:p>
          <a:p>
            <a:pPr marL="0" indent="0" algn="just" eaLnBrk="1" hangingPunct="1">
              <a:lnSpc>
                <a:spcPts val="2200"/>
              </a:lnSpc>
              <a:defRPr/>
            </a:pPr>
            <a:r>
              <a:rPr lang="it-IT" altLang="it-IT" b="1" dirty="0">
                <a:solidFill>
                  <a:schemeClr val="tx1"/>
                </a:solidFill>
              </a:rPr>
              <a:t>NB: Nel rispetto di quanto previsto dall’articolo 2, punto 27 del Regolamento GBER, per gli aiuti concessi dopo il 31 dicembre 2021 per «zone assistite» si intendono le zone designate nella Carta degli aiuti a finalità regionale per l'Italia valida per il periodo 1º gennaio 2022 - 31 dicembre 2027, approvata dalla CE il 2 dicembre 2021 (</a:t>
            </a:r>
            <a:r>
              <a:rPr lang="it-IT" b="1" dirty="0">
                <a:solidFill>
                  <a:srgbClr val="000000"/>
                </a:solidFill>
              </a:rPr>
              <a:t>SA.100380)</a:t>
            </a:r>
            <a:r>
              <a:rPr lang="it-IT" altLang="it-IT" b="1" dirty="0">
                <a:solidFill>
                  <a:schemeClr val="tx1"/>
                </a:solidFill>
              </a:rPr>
              <a:t>.</a:t>
            </a:r>
          </a:p>
        </p:txBody>
      </p:sp>
      <p:sp>
        <p:nvSpPr>
          <p:cNvPr id="32770" name="Rectangle 2">
            <a:extLst>
              <a:ext uri="{FF2B5EF4-FFF2-40B4-BE49-F238E27FC236}">
                <a16:creationId xmlns:a16="http://schemas.microsoft.com/office/drawing/2014/main" id="{059E6186-6B0F-4D4E-BD2C-44BE1D50E736}"/>
              </a:ext>
            </a:extLst>
          </p:cNvPr>
          <p:cNvSpPr>
            <a:spLocks noGrp="1" noChangeArrowheads="1"/>
          </p:cNvSpPr>
          <p:nvPr>
            <p:ph type="title"/>
          </p:nvPr>
        </p:nvSpPr>
        <p:spPr bwMode="auto">
          <a:xfrm>
            <a:off x="3575050" y="512763"/>
            <a:ext cx="8616950"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a:solidFill>
                  <a:srgbClr val="59A71D"/>
                </a:solidFill>
              </a:rPr>
              <a:t>ARTICOLO 47 DEL REGOLAMENTO GBER 651 - INTENSITÀ DI AIUTO</a:t>
            </a:r>
          </a:p>
        </p:txBody>
      </p:sp>
      <p:sp>
        <p:nvSpPr>
          <p:cNvPr id="17" name="Rettangolo 16">
            <a:extLst>
              <a:ext uri="{FF2B5EF4-FFF2-40B4-BE49-F238E27FC236}">
                <a16:creationId xmlns:a16="http://schemas.microsoft.com/office/drawing/2014/main" id="{1B8B0F86-CF8C-194C-A67F-1B1197F9AA1F}"/>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5E974351-B71E-794D-B9B7-B559B42586EB}"/>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3D0E3111-EF64-FE40-B34E-469CE5C1256A}"/>
              </a:ext>
            </a:extLst>
          </p:cNvPr>
          <p:cNvSpPr>
            <a:spLocks noGrp="1" noChangeArrowheads="1"/>
          </p:cNvSpPr>
          <p:nvPr>
            <p:ph type="body" idx="1"/>
          </p:nvPr>
        </p:nvSpPr>
        <p:spPr>
          <a:xfrm>
            <a:off x="3575050" y="1125538"/>
            <a:ext cx="8208963" cy="4176712"/>
          </a:xfrm>
        </p:spPr>
        <p:txBody>
          <a:bodyPr/>
          <a:lstStyle/>
          <a:p>
            <a:pPr marL="0" indent="0" algn="just" eaLnBrk="1" hangingPunct="1">
              <a:lnSpc>
                <a:spcPts val="2500"/>
              </a:lnSpc>
              <a:defRPr/>
            </a:pPr>
            <a:r>
              <a:rPr lang="it-IT" altLang="it-IT" dirty="0"/>
              <a:t>Con riferimento agli aiuti concessi a valere sull’articolo 47 del Regolamento GBER 651/2014, </a:t>
            </a:r>
            <a:r>
              <a:rPr lang="it-IT" altLang="it-IT" b="1" u="sng" dirty="0"/>
              <a:t>le principali condizioni comuni di cui al Capo I del medesimo Regolamento GBER</a:t>
            </a:r>
            <a:r>
              <a:rPr lang="it-IT" altLang="it-IT" b="1" dirty="0"/>
              <a:t> </a:t>
            </a:r>
            <a:r>
              <a:rPr lang="it-IT" altLang="it-IT" dirty="0"/>
              <a:t>che devono essere rispettate riguardano:</a:t>
            </a:r>
          </a:p>
          <a:p>
            <a:pPr marL="285750" indent="-285750" algn="just" eaLnBrk="1" hangingPunct="1">
              <a:lnSpc>
                <a:spcPct val="150000"/>
              </a:lnSpc>
              <a:buFont typeface="Wingdings" panose="05000000000000000000" pitchFamily="2" charset="2"/>
              <a:buChar char="§"/>
              <a:defRPr/>
            </a:pPr>
            <a:r>
              <a:rPr lang="it-IT" altLang="it-IT" dirty="0"/>
              <a:t>soglia di notifica (articolo 4, comma 1, lettera s), del GBER);</a:t>
            </a:r>
          </a:p>
          <a:p>
            <a:pPr marL="285750" indent="-285750" algn="just" eaLnBrk="1" hangingPunct="1">
              <a:lnSpc>
                <a:spcPct val="150000"/>
              </a:lnSpc>
              <a:buFont typeface="Wingdings" panose="05000000000000000000" pitchFamily="2" charset="2"/>
              <a:buChar char="§"/>
              <a:defRPr/>
            </a:pPr>
            <a:r>
              <a:rPr lang="it-IT" altLang="it-IT" dirty="0"/>
              <a:t>effetto di incentivazione (articolo 6 del GBER);</a:t>
            </a:r>
          </a:p>
          <a:p>
            <a:pPr marL="285750" indent="-285750" algn="just" eaLnBrk="1" hangingPunct="1">
              <a:lnSpc>
                <a:spcPct val="150000"/>
              </a:lnSpc>
              <a:buFont typeface="Wingdings" panose="05000000000000000000" pitchFamily="2" charset="2"/>
              <a:buChar char="§"/>
              <a:defRPr/>
            </a:pPr>
            <a:r>
              <a:rPr lang="it-IT" altLang="it-IT" dirty="0"/>
              <a:t>cumulo (articolo 8 del GBER).</a:t>
            </a:r>
          </a:p>
        </p:txBody>
      </p:sp>
      <p:sp>
        <p:nvSpPr>
          <p:cNvPr id="33794" name="Rectangle 2">
            <a:extLst>
              <a:ext uri="{FF2B5EF4-FFF2-40B4-BE49-F238E27FC236}">
                <a16:creationId xmlns:a16="http://schemas.microsoft.com/office/drawing/2014/main" id="{93F0BD9A-6988-B945-92BD-98FD248F7974}"/>
              </a:ext>
            </a:extLst>
          </p:cNvPr>
          <p:cNvSpPr>
            <a:spLocks noGrp="1" noChangeArrowheads="1"/>
          </p:cNvSpPr>
          <p:nvPr>
            <p:ph type="title"/>
          </p:nvPr>
        </p:nvSpPr>
        <p:spPr bwMode="auto">
          <a:xfrm>
            <a:off x="3575050" y="512763"/>
            <a:ext cx="8616950"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it-IT" altLang="it-IT" sz="1800">
                <a:solidFill>
                  <a:srgbClr val="59A71D"/>
                </a:solidFill>
              </a:rPr>
              <a:t>CAPO I REGOLAMENTO GBER 651/2014 - PRINCIPALI CONDIZIONI COMUNI</a:t>
            </a:r>
          </a:p>
        </p:txBody>
      </p:sp>
      <p:sp>
        <p:nvSpPr>
          <p:cNvPr id="17" name="Rettangolo 16">
            <a:extLst>
              <a:ext uri="{FF2B5EF4-FFF2-40B4-BE49-F238E27FC236}">
                <a16:creationId xmlns:a16="http://schemas.microsoft.com/office/drawing/2014/main" id="{B9B7DDB4-F979-D741-A320-1E88B8BF3D45}"/>
              </a:ext>
            </a:extLst>
          </p:cNvPr>
          <p:cNvSpPr/>
          <p:nvPr/>
        </p:nvSpPr>
        <p:spPr>
          <a:xfrm>
            <a:off x="3216275" y="404813"/>
            <a:ext cx="358775" cy="360362"/>
          </a:xfrm>
          <a:prstGeom prst="rect">
            <a:avLst/>
          </a:prstGeom>
          <a:solidFill>
            <a:srgbClr val="59A71D"/>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
        <p:nvSpPr>
          <p:cNvPr id="20" name="Rettangolo 19">
            <a:extLst>
              <a:ext uri="{FF2B5EF4-FFF2-40B4-BE49-F238E27FC236}">
                <a16:creationId xmlns:a16="http://schemas.microsoft.com/office/drawing/2014/main" id="{B6DC65AC-A8CB-B14B-BD48-D60FA13251E2}"/>
              </a:ext>
            </a:extLst>
          </p:cNvPr>
          <p:cNvSpPr/>
          <p:nvPr/>
        </p:nvSpPr>
        <p:spPr>
          <a:xfrm>
            <a:off x="3441700" y="265113"/>
            <a:ext cx="266700" cy="277812"/>
          </a:xfrm>
          <a:prstGeom prst="rect">
            <a:avLst/>
          </a:prstGeom>
          <a:solidFill>
            <a:schemeClr val="bg1"/>
          </a:solidFill>
          <a:ln>
            <a:solidFill>
              <a:srgbClr val="59A71D"/>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IT"/>
          </a:p>
        </p:txBody>
      </p:sp>
    </p:spTree>
  </p:cSld>
  <p:clrMapOvr>
    <a:masterClrMapping/>
  </p:clrMapOvr>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131911B53BAF5E40ADCD350FD937F154" ma:contentTypeVersion="11" ma:contentTypeDescription="Creare un nuovo documento." ma:contentTypeScope="" ma:versionID="60bb9784cbb1aa37e209e567ca6ee78e">
  <xsd:schema xmlns:xsd="http://www.w3.org/2001/XMLSchema" xmlns:xs="http://www.w3.org/2001/XMLSchema" xmlns:p="http://schemas.microsoft.com/office/2006/metadata/properties" xmlns:ns2="911c2e8e-581c-4256-8958-901080032c00" xmlns:ns3="40af4209-7130-462b-ac72-8b51daef67e7" targetNamespace="http://schemas.microsoft.com/office/2006/metadata/properties" ma:root="true" ma:fieldsID="3bc8225db7941f5cd267c4d1ac109457" ns2:_="" ns3:_="">
    <xsd:import namespace="911c2e8e-581c-4256-8958-901080032c00"/>
    <xsd:import namespace="40af4209-7130-462b-ac72-8b51daef67e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1c2e8e-581c-4256-8958-901080032c0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0af4209-7130-462b-ac72-8b51daef67e7" elementFormDefault="qualified">
    <xsd:import namespace="http://schemas.microsoft.com/office/2006/documentManagement/types"/>
    <xsd:import namespace="http://schemas.microsoft.com/office/infopath/2007/PartnerControls"/>
    <xsd:element name="SharedWithUsers" ma:index="12"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FCBA98-D744-4D30-9009-69E39294E582}"/>
</file>

<file path=customXml/itemProps2.xml><?xml version="1.0" encoding="utf-8"?>
<ds:datastoreItem xmlns:ds="http://schemas.openxmlformats.org/officeDocument/2006/customXml" ds:itemID="{1475D63D-1BEA-4357-8810-6F0E2FFE34E5}">
  <ds:schemaRefs>
    <ds:schemaRef ds:uri="http://schemas.microsoft.com/office/2006/metadata/longProperties"/>
  </ds:schemaRefs>
</ds:datastoreItem>
</file>

<file path=customXml/itemProps3.xml><?xml version="1.0" encoding="utf-8"?>
<ds:datastoreItem xmlns:ds="http://schemas.openxmlformats.org/officeDocument/2006/customXml" ds:itemID="{117AC2A3-6363-41E6-9927-16119FBDC489}">
  <ds:schemaRefs>
    <ds:schemaRef ds:uri="http://purl.org/dc/dcmitype/"/>
    <ds:schemaRef ds:uri="http://purl.org/dc/terms/"/>
    <ds:schemaRef ds:uri="http://purl.org/dc/elements/1.1/"/>
    <ds:schemaRef ds:uri="http://schemas.microsoft.com/office/2006/documentManagement/types"/>
    <ds:schemaRef ds:uri="424f899f-ed75-4908-913d-e93da6ce1866"/>
    <ds:schemaRef ds:uri="http://schemas.microsoft.com/sharepoint/v3"/>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s>
</ds:datastoreItem>
</file>

<file path=customXml/itemProps4.xml><?xml version="1.0" encoding="utf-8"?>
<ds:datastoreItem xmlns:ds="http://schemas.openxmlformats.org/officeDocument/2006/customXml" ds:itemID="{2FF1477C-1038-4FE1-A94C-0ADE7B6B4452}"/>
</file>

<file path=docProps/app.xml><?xml version="1.0" encoding="utf-8"?>
<Properties xmlns="http://schemas.openxmlformats.org/officeDocument/2006/extended-properties" xmlns:vt="http://schemas.openxmlformats.org/officeDocument/2006/docPropsVTypes">
  <Template/>
  <TotalTime>7791</TotalTime>
  <Words>1300</Words>
  <Application>Microsoft Office PowerPoint</Application>
  <PresentationFormat>Widescreen</PresentationFormat>
  <Paragraphs>65</Paragraphs>
  <Slides>13</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13</vt:i4>
      </vt:variant>
    </vt:vector>
  </HeadingPairs>
  <TitlesOfParts>
    <vt:vector size="16" baseType="lpstr">
      <vt:lpstr>Arial</vt:lpstr>
      <vt:lpstr>Wingdings</vt:lpstr>
      <vt:lpstr>Struttura predefinita</vt:lpstr>
      <vt:lpstr>Presentazione standard di PowerPoint</vt:lpstr>
      <vt:lpstr>PREMESSA</vt:lpstr>
      <vt:lpstr>ARTICOLO 47 DEL REGOLAMENTO GBER 651</vt:lpstr>
      <vt:lpstr>ARTICOLO 47 DEL REGOLAMENTO GBER 651 - AIUTI CONCEDIBILI</vt:lpstr>
      <vt:lpstr>ARTICOLO 47 DEL REGOLAMENTO GBER 651 - CARATTERISTICHE</vt:lpstr>
      <vt:lpstr>ARTICOLO 47 DEL REGOLAMENTO GBER 651 - STATO DELL'ARTE</vt:lpstr>
      <vt:lpstr>ARTICOLO 47 DEL REGOLAMENTO GBER 651 - COSTI AMMISSIBILI</vt:lpstr>
      <vt:lpstr>ARTICOLO 47 DEL REGOLAMENTO GBER 651 - INTENSITÀ DI AIUTO</vt:lpstr>
      <vt:lpstr>CAPO I REGOLAMENTO GBER 651/2014 - PRINCIPALI CONDIZIONI COMUNI</vt:lpstr>
      <vt:lpstr>CAPO I REGOLAMENTO GBER 651/2014 - SOGLIE DI NOTIFICA</vt:lpstr>
      <vt:lpstr>CAPO I REGOLAMENTO GBER 651/2014 - EFFETTO DI INCENTIVAZIONE</vt:lpstr>
      <vt:lpstr>CAPO I REGOLAMENTO GBER 651/2014 - CUMULO</vt:lpstr>
      <vt:lpstr>GRAZIE PER L’ATTENZIONE!</vt:lpstr>
    </vt:vector>
  </TitlesOfParts>
  <Company>Sviluppo Italia S.p.a.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Sviluppo Italia S.p.a.</dc:creator>
  <cp:lastModifiedBy>Leonardo Procopio</cp:lastModifiedBy>
  <cp:revision>466</cp:revision>
  <dcterms:created xsi:type="dcterms:W3CDTF">2008-07-22T23:03:00Z</dcterms:created>
  <dcterms:modified xsi:type="dcterms:W3CDTF">2022-01-18T13:06:48Z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QMYRDE6Q4NWN-127-16</vt:lpwstr>
  </property>
  <property fmtid="{D5CDD505-2E9C-101B-9397-08002B2CF9AE}" pid="3" name="_dlc_DocIdItemGuid">
    <vt:lpwstr>f89b61a5-b26a-4b21-a802-fb7b98ac7403</vt:lpwstr>
  </property>
  <property fmtid="{D5CDD505-2E9C-101B-9397-08002B2CF9AE}" pid="4" name="_dlc_DocIdUrl">
    <vt:lpwstr>http://intranet-km.invitalia.it/documentazione-interna/_layouts/DocIdRedir.aspx?ID=QMYRDE6Q4NWN-127-16, QMYRDE6Q4NWN-127-16</vt:lpwstr>
  </property>
  <property fmtid="{D5CDD505-2E9C-101B-9397-08002B2CF9AE}" pid="5" name="PublishingExpirationDate">
    <vt:lpwstr/>
  </property>
  <property fmtid="{D5CDD505-2E9C-101B-9397-08002B2CF9AE}" pid="6" name="PublishingStartDate">
    <vt:lpwstr/>
  </property>
  <property fmtid="{D5CDD505-2E9C-101B-9397-08002B2CF9AE}" pid="7" name="ContentTypeId">
    <vt:lpwstr>0x010100131911B53BAF5E40ADCD350FD937F154</vt:lpwstr>
  </property>
</Properties>
</file>